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62" r:id="rId3"/>
    <p:sldId id="258" r:id="rId4"/>
    <p:sldId id="283" r:id="rId5"/>
    <p:sldId id="260" r:id="rId6"/>
    <p:sldId id="287" r:id="rId7"/>
    <p:sldId id="324" r:id="rId8"/>
    <p:sldId id="288" r:id="rId9"/>
    <p:sldId id="325" r:id="rId10"/>
    <p:sldId id="263" r:id="rId11"/>
    <p:sldId id="264" r:id="rId12"/>
    <p:sldId id="289" r:id="rId13"/>
    <p:sldId id="270" r:id="rId14"/>
    <p:sldId id="284" r:id="rId15"/>
    <p:sldId id="271" r:id="rId16"/>
    <p:sldId id="290" r:id="rId17"/>
    <p:sldId id="291" r:id="rId18"/>
    <p:sldId id="292" r:id="rId19"/>
    <p:sldId id="285" r:id="rId20"/>
    <p:sldId id="293" r:id="rId21"/>
    <p:sldId id="294" r:id="rId22"/>
    <p:sldId id="295" r:id="rId23"/>
    <p:sldId id="274" r:id="rId24"/>
    <p:sldId id="296" r:id="rId25"/>
    <p:sldId id="297" r:id="rId26"/>
    <p:sldId id="273" r:id="rId27"/>
    <p:sldId id="326" r:id="rId28"/>
    <p:sldId id="328" r:id="rId29"/>
    <p:sldId id="327" r:id="rId30"/>
    <p:sldId id="329" r:id="rId31"/>
    <p:sldId id="330" r:id="rId32"/>
    <p:sldId id="331" r:id="rId33"/>
    <p:sldId id="332" r:id="rId34"/>
    <p:sldId id="333" r:id="rId35"/>
    <p:sldId id="334" r:id="rId36"/>
    <p:sldId id="335" r:id="rId37"/>
    <p:sldId id="299" r:id="rId38"/>
    <p:sldId id="300" r:id="rId39"/>
    <p:sldId id="301" r:id="rId40"/>
    <p:sldId id="302" r:id="rId41"/>
    <p:sldId id="303" r:id="rId42"/>
    <p:sldId id="304" r:id="rId43"/>
    <p:sldId id="305" r:id="rId44"/>
    <p:sldId id="306" r:id="rId45"/>
    <p:sldId id="307" r:id="rId46"/>
    <p:sldId id="308" r:id="rId47"/>
    <p:sldId id="309" r:id="rId48"/>
    <p:sldId id="315" r:id="rId49"/>
    <p:sldId id="336" r:id="rId50"/>
    <p:sldId id="310" r:id="rId51"/>
    <p:sldId id="316" r:id="rId52"/>
    <p:sldId id="317" r:id="rId53"/>
    <p:sldId id="319" r:id="rId54"/>
    <p:sldId id="320" r:id="rId55"/>
    <p:sldId id="286" r:id="rId56"/>
  </p:sldIdLst>
  <p:sldSz cx="9144000" cy="6858000" type="screen4x3"/>
  <p:notesSz cx="6858000" cy="9144000"/>
  <p:defaultTex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 Els" initials="SE" lastIdx="5" clrIdx="0">
    <p:extLst>
      <p:ext uri="{19B8F6BF-5375-455C-9EA6-DF929625EA0E}">
        <p15:presenceInfo xmlns:p15="http://schemas.microsoft.com/office/powerpoint/2012/main" userId="6160e121b87411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3" d="100"/>
          <a:sy n="113" d="100"/>
        </p:scale>
        <p:origin x="1554" y="108"/>
      </p:cViewPr>
      <p:guideLst>
        <p:guide orient="horz" pos="2160"/>
        <p:guide pos="2881"/>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7A8110-0CD4-43FC-B86C-359A7F323B5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83A0C6A-F022-4521-8530-58003F9EBF2A}">
      <dgm:prSet/>
      <dgm:spPr/>
      <dgm:t>
        <a:bodyPr/>
        <a:lstStyle/>
        <a:p>
          <a:r>
            <a:rPr lang="en-US" dirty="0"/>
            <a:t>Vulnerability determines the level of risk the farmer is under from risk sources. An inability to deal with or adapt to adverse effects. </a:t>
          </a:r>
        </a:p>
      </dgm:t>
    </dgm:pt>
    <dgm:pt modelId="{BED96F53-D40E-4F9C-BECF-207647CED981}" type="parTrans" cxnId="{5305EF16-BD90-4595-A1DE-A8E553F607E1}">
      <dgm:prSet/>
      <dgm:spPr/>
      <dgm:t>
        <a:bodyPr/>
        <a:lstStyle/>
        <a:p>
          <a:endParaRPr lang="en-US"/>
        </a:p>
      </dgm:t>
    </dgm:pt>
    <dgm:pt modelId="{C316323A-9906-487E-83DD-58C5576F32E0}" type="sibTrans" cxnId="{5305EF16-BD90-4595-A1DE-A8E553F607E1}">
      <dgm:prSet/>
      <dgm:spPr/>
      <dgm:t>
        <a:bodyPr/>
        <a:lstStyle/>
        <a:p>
          <a:endParaRPr lang="en-US"/>
        </a:p>
      </dgm:t>
    </dgm:pt>
    <dgm:pt modelId="{AB2C5E17-68F1-4DCB-9620-3B564CE8F76C}">
      <dgm:prSet/>
      <dgm:spPr/>
      <dgm:t>
        <a:bodyPr/>
        <a:lstStyle/>
        <a:p>
          <a:r>
            <a:rPr lang="en-US" dirty="0"/>
            <a:t>One of the first steps in extension risk management is gaining the ability to identify which risks the farmer is exposed to and determine their vulnerability to these risks. </a:t>
          </a:r>
        </a:p>
      </dgm:t>
    </dgm:pt>
    <dgm:pt modelId="{F220416D-672A-4C7F-82C1-B2B137961E65}" type="parTrans" cxnId="{6B0E22A5-947A-42F7-9D98-9E620D6B2FEF}">
      <dgm:prSet/>
      <dgm:spPr/>
      <dgm:t>
        <a:bodyPr/>
        <a:lstStyle/>
        <a:p>
          <a:endParaRPr lang="en-US"/>
        </a:p>
      </dgm:t>
    </dgm:pt>
    <dgm:pt modelId="{0C81DBC5-56F1-40C7-A180-663FC89927C0}" type="sibTrans" cxnId="{6B0E22A5-947A-42F7-9D98-9E620D6B2FEF}">
      <dgm:prSet/>
      <dgm:spPr/>
      <dgm:t>
        <a:bodyPr/>
        <a:lstStyle/>
        <a:p>
          <a:endParaRPr lang="en-US"/>
        </a:p>
      </dgm:t>
    </dgm:pt>
    <dgm:pt modelId="{9A991394-E2C6-47AA-87ED-83A0D4939975}" type="pres">
      <dgm:prSet presAssocID="{EE7A8110-0CD4-43FC-B86C-359A7F323B56}" presName="root" presStyleCnt="0">
        <dgm:presLayoutVars>
          <dgm:dir/>
          <dgm:resizeHandles val="exact"/>
        </dgm:presLayoutVars>
      </dgm:prSet>
      <dgm:spPr/>
    </dgm:pt>
    <dgm:pt modelId="{01BB86EA-DB96-42A2-9140-D28DF2DB0EC6}" type="pres">
      <dgm:prSet presAssocID="{083A0C6A-F022-4521-8530-58003F9EBF2A}" presName="compNode" presStyleCnt="0"/>
      <dgm:spPr/>
    </dgm:pt>
    <dgm:pt modelId="{D2635EBB-043E-4CA4-B390-95F646A9170B}" type="pres">
      <dgm:prSet presAssocID="{083A0C6A-F022-4521-8530-58003F9EBF2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rm scene"/>
        </a:ext>
      </dgm:extLst>
    </dgm:pt>
    <dgm:pt modelId="{CD215CBB-82FC-4C0F-80AD-8219780A73CC}" type="pres">
      <dgm:prSet presAssocID="{083A0C6A-F022-4521-8530-58003F9EBF2A}" presName="spaceRect" presStyleCnt="0"/>
      <dgm:spPr/>
    </dgm:pt>
    <dgm:pt modelId="{5AD96ED5-2717-4BB5-823F-474559CEB5E4}" type="pres">
      <dgm:prSet presAssocID="{083A0C6A-F022-4521-8530-58003F9EBF2A}" presName="textRect" presStyleLbl="revTx" presStyleIdx="0" presStyleCnt="2">
        <dgm:presLayoutVars>
          <dgm:chMax val="1"/>
          <dgm:chPref val="1"/>
        </dgm:presLayoutVars>
      </dgm:prSet>
      <dgm:spPr/>
    </dgm:pt>
    <dgm:pt modelId="{C4CBD606-3E70-48A0-92D1-2CB19BF81B17}" type="pres">
      <dgm:prSet presAssocID="{C316323A-9906-487E-83DD-58C5576F32E0}" presName="sibTrans" presStyleCnt="0"/>
      <dgm:spPr/>
    </dgm:pt>
    <dgm:pt modelId="{9FA0C961-3F13-440D-BE1D-C232B50E3003}" type="pres">
      <dgm:prSet presAssocID="{AB2C5E17-68F1-4DCB-9620-3B564CE8F76C}" presName="compNode" presStyleCnt="0"/>
      <dgm:spPr/>
    </dgm:pt>
    <dgm:pt modelId="{2575A27F-C4FC-4301-98A4-D823CD51E80F}" type="pres">
      <dgm:prSet presAssocID="{AB2C5E17-68F1-4DCB-9620-3B564CE8F76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849B379C-4770-4022-9657-87A2D822F50D}" type="pres">
      <dgm:prSet presAssocID="{AB2C5E17-68F1-4DCB-9620-3B564CE8F76C}" presName="spaceRect" presStyleCnt="0"/>
      <dgm:spPr/>
    </dgm:pt>
    <dgm:pt modelId="{2D19BAF4-FC94-4C99-8BB8-9FDA59953CFA}" type="pres">
      <dgm:prSet presAssocID="{AB2C5E17-68F1-4DCB-9620-3B564CE8F76C}" presName="textRect" presStyleLbl="revTx" presStyleIdx="1" presStyleCnt="2" custScaleX="113786">
        <dgm:presLayoutVars>
          <dgm:chMax val="1"/>
          <dgm:chPref val="1"/>
        </dgm:presLayoutVars>
      </dgm:prSet>
      <dgm:spPr/>
    </dgm:pt>
  </dgm:ptLst>
  <dgm:cxnLst>
    <dgm:cxn modelId="{5305EF16-BD90-4595-A1DE-A8E553F607E1}" srcId="{EE7A8110-0CD4-43FC-B86C-359A7F323B56}" destId="{083A0C6A-F022-4521-8530-58003F9EBF2A}" srcOrd="0" destOrd="0" parTransId="{BED96F53-D40E-4F9C-BECF-207647CED981}" sibTransId="{C316323A-9906-487E-83DD-58C5576F32E0}"/>
    <dgm:cxn modelId="{E2E3985D-9596-4654-9367-979F6D717569}" type="presOf" srcId="{AB2C5E17-68F1-4DCB-9620-3B564CE8F76C}" destId="{2D19BAF4-FC94-4C99-8BB8-9FDA59953CFA}" srcOrd="0" destOrd="0" presId="urn:microsoft.com/office/officeart/2018/2/layout/IconLabelList"/>
    <dgm:cxn modelId="{6B0E22A5-947A-42F7-9D98-9E620D6B2FEF}" srcId="{EE7A8110-0CD4-43FC-B86C-359A7F323B56}" destId="{AB2C5E17-68F1-4DCB-9620-3B564CE8F76C}" srcOrd="1" destOrd="0" parTransId="{F220416D-672A-4C7F-82C1-B2B137961E65}" sibTransId="{0C81DBC5-56F1-40C7-A180-663FC89927C0}"/>
    <dgm:cxn modelId="{39CC86C8-6AC5-4BB1-B501-179C32B292F2}" type="presOf" srcId="{EE7A8110-0CD4-43FC-B86C-359A7F323B56}" destId="{9A991394-E2C6-47AA-87ED-83A0D4939975}" srcOrd="0" destOrd="0" presId="urn:microsoft.com/office/officeart/2018/2/layout/IconLabelList"/>
    <dgm:cxn modelId="{7FC8E2E3-2ABC-4F3F-BE67-10465C0F2637}" type="presOf" srcId="{083A0C6A-F022-4521-8530-58003F9EBF2A}" destId="{5AD96ED5-2717-4BB5-823F-474559CEB5E4}" srcOrd="0" destOrd="0" presId="urn:microsoft.com/office/officeart/2018/2/layout/IconLabelList"/>
    <dgm:cxn modelId="{A9F21FB1-B99B-404A-B7F8-25D612324F6E}" type="presParOf" srcId="{9A991394-E2C6-47AA-87ED-83A0D4939975}" destId="{01BB86EA-DB96-42A2-9140-D28DF2DB0EC6}" srcOrd="0" destOrd="0" presId="urn:microsoft.com/office/officeart/2018/2/layout/IconLabelList"/>
    <dgm:cxn modelId="{79AC251F-78B5-4E03-A2DE-51D5B086F0C9}" type="presParOf" srcId="{01BB86EA-DB96-42A2-9140-D28DF2DB0EC6}" destId="{D2635EBB-043E-4CA4-B390-95F646A9170B}" srcOrd="0" destOrd="0" presId="urn:microsoft.com/office/officeart/2018/2/layout/IconLabelList"/>
    <dgm:cxn modelId="{D7A42683-23AD-4BDC-A4B3-1940EDCB33C3}" type="presParOf" srcId="{01BB86EA-DB96-42A2-9140-D28DF2DB0EC6}" destId="{CD215CBB-82FC-4C0F-80AD-8219780A73CC}" srcOrd="1" destOrd="0" presId="urn:microsoft.com/office/officeart/2018/2/layout/IconLabelList"/>
    <dgm:cxn modelId="{F8991953-1D97-4810-83E5-15E218685C78}" type="presParOf" srcId="{01BB86EA-DB96-42A2-9140-D28DF2DB0EC6}" destId="{5AD96ED5-2717-4BB5-823F-474559CEB5E4}" srcOrd="2" destOrd="0" presId="urn:microsoft.com/office/officeart/2018/2/layout/IconLabelList"/>
    <dgm:cxn modelId="{3BDF262A-B86A-4C08-B9E9-692574862BE9}" type="presParOf" srcId="{9A991394-E2C6-47AA-87ED-83A0D4939975}" destId="{C4CBD606-3E70-48A0-92D1-2CB19BF81B17}" srcOrd="1" destOrd="0" presId="urn:microsoft.com/office/officeart/2018/2/layout/IconLabelList"/>
    <dgm:cxn modelId="{8D5D851C-BC27-4DE4-BA05-2A818216C62E}" type="presParOf" srcId="{9A991394-E2C6-47AA-87ED-83A0D4939975}" destId="{9FA0C961-3F13-440D-BE1D-C232B50E3003}" srcOrd="2" destOrd="0" presId="urn:microsoft.com/office/officeart/2018/2/layout/IconLabelList"/>
    <dgm:cxn modelId="{8FF81D07-7979-4667-8F58-E6A832FADF19}" type="presParOf" srcId="{9FA0C961-3F13-440D-BE1D-C232B50E3003}" destId="{2575A27F-C4FC-4301-98A4-D823CD51E80F}" srcOrd="0" destOrd="0" presId="urn:microsoft.com/office/officeart/2018/2/layout/IconLabelList"/>
    <dgm:cxn modelId="{0E2A7C3A-5398-46E7-9BDF-DE72942BA14C}" type="presParOf" srcId="{9FA0C961-3F13-440D-BE1D-C232B50E3003}" destId="{849B379C-4770-4022-9657-87A2D822F50D}" srcOrd="1" destOrd="0" presId="urn:microsoft.com/office/officeart/2018/2/layout/IconLabelList"/>
    <dgm:cxn modelId="{4A91B8D6-7265-4B07-B841-BCDAEF3D7C69}" type="presParOf" srcId="{9FA0C961-3F13-440D-BE1D-C232B50E3003}" destId="{2D19BAF4-FC94-4C99-8BB8-9FDA59953CF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2F504E-3D54-46D0-8134-3D5D7F4E7A78}" type="doc">
      <dgm:prSet loTypeId="urn:microsoft.com/office/officeart/2005/8/layout/default" loCatId="list" qsTypeId="urn:microsoft.com/office/officeart/2005/8/quickstyle/simple2" qsCatId="simple" csTypeId="urn:microsoft.com/office/officeart/2005/8/colors/accent2_2" csCatId="accent2"/>
      <dgm:spPr/>
      <dgm:t>
        <a:bodyPr/>
        <a:lstStyle/>
        <a:p>
          <a:endParaRPr lang="en-US"/>
        </a:p>
      </dgm:t>
    </dgm:pt>
    <dgm:pt modelId="{FE22039F-EC5A-487E-90E3-BB13B5656852}">
      <dgm:prSet/>
      <dgm:spPr/>
      <dgm:t>
        <a:bodyPr/>
        <a:lstStyle/>
        <a:p>
          <a:r>
            <a:rPr lang="en-US"/>
            <a:t>The farmer is aware that patterns of weather – the climate – have changed and that she/he needs to adapt.</a:t>
          </a:r>
        </a:p>
      </dgm:t>
    </dgm:pt>
    <dgm:pt modelId="{00A97DF2-D3B8-4126-86B7-7A8A5B7D8542}" type="parTrans" cxnId="{708AA193-7055-4700-ABD7-E9A1EDDFF2C5}">
      <dgm:prSet/>
      <dgm:spPr/>
      <dgm:t>
        <a:bodyPr/>
        <a:lstStyle/>
        <a:p>
          <a:endParaRPr lang="en-US"/>
        </a:p>
      </dgm:t>
    </dgm:pt>
    <dgm:pt modelId="{BC5E3624-7070-4E92-A702-0BEDD3071185}" type="sibTrans" cxnId="{708AA193-7055-4700-ABD7-E9A1EDDFF2C5}">
      <dgm:prSet/>
      <dgm:spPr/>
      <dgm:t>
        <a:bodyPr/>
        <a:lstStyle/>
        <a:p>
          <a:endParaRPr lang="en-US"/>
        </a:p>
      </dgm:t>
    </dgm:pt>
    <dgm:pt modelId="{E70A2559-FE23-4567-98B6-6E1ABAAD72FC}">
      <dgm:prSet/>
      <dgm:spPr/>
      <dgm:t>
        <a:bodyPr/>
        <a:lstStyle/>
        <a:p>
          <a:r>
            <a:rPr lang="en-US"/>
            <a:t>The farm family has enough people to do the work (family labor) needed to make changes and adopt new farming practices.</a:t>
          </a:r>
        </a:p>
      </dgm:t>
    </dgm:pt>
    <dgm:pt modelId="{4D3913E3-45AE-47E4-9274-E2CD04679467}" type="parTrans" cxnId="{6DB4FA94-2FD7-446F-88F2-E18E6FCE9DEE}">
      <dgm:prSet/>
      <dgm:spPr/>
      <dgm:t>
        <a:bodyPr/>
        <a:lstStyle/>
        <a:p>
          <a:endParaRPr lang="en-US"/>
        </a:p>
      </dgm:t>
    </dgm:pt>
    <dgm:pt modelId="{E0EB81D3-D9FB-4473-AF98-B7AE86C942F5}" type="sibTrans" cxnId="{6DB4FA94-2FD7-446F-88F2-E18E6FCE9DEE}">
      <dgm:prSet/>
      <dgm:spPr/>
      <dgm:t>
        <a:bodyPr/>
        <a:lstStyle/>
        <a:p>
          <a:endParaRPr lang="en-US"/>
        </a:p>
      </dgm:t>
    </dgm:pt>
    <dgm:pt modelId="{880AC3E5-C7A1-4E0F-84F3-EF48F0EF7AD8}">
      <dgm:prSet/>
      <dgm:spPr/>
      <dgm:t>
        <a:bodyPr/>
        <a:lstStyle/>
        <a:p>
          <a:r>
            <a:rPr lang="en-US"/>
            <a:t>The farm family has money and other resources (their assets) to invest in making changes.</a:t>
          </a:r>
        </a:p>
      </dgm:t>
    </dgm:pt>
    <dgm:pt modelId="{17208F8D-2E93-45E3-9510-9F25B68DCF07}" type="parTrans" cxnId="{0C9AB9FA-25CC-43C5-8F07-341FA79D370E}">
      <dgm:prSet/>
      <dgm:spPr/>
      <dgm:t>
        <a:bodyPr/>
        <a:lstStyle/>
        <a:p>
          <a:endParaRPr lang="en-US"/>
        </a:p>
      </dgm:t>
    </dgm:pt>
    <dgm:pt modelId="{3BB7EF54-5B67-4CB4-97F0-B76492D53912}" type="sibTrans" cxnId="{0C9AB9FA-25CC-43C5-8F07-341FA79D370E}">
      <dgm:prSet/>
      <dgm:spPr/>
      <dgm:t>
        <a:bodyPr/>
        <a:lstStyle/>
        <a:p>
          <a:endParaRPr lang="en-US"/>
        </a:p>
      </dgm:t>
    </dgm:pt>
    <dgm:pt modelId="{F2C80541-C094-49F3-991D-955CE9689703}">
      <dgm:prSet/>
      <dgm:spPr/>
      <dgm:t>
        <a:bodyPr/>
        <a:lstStyle/>
        <a:p>
          <a:r>
            <a:rPr lang="en-US"/>
            <a:t>The farm family or group has ownership or control over key resources (tenure) necessary to make changes.</a:t>
          </a:r>
        </a:p>
      </dgm:t>
    </dgm:pt>
    <dgm:pt modelId="{F08932AF-DD6E-4DEB-A249-7F71BD9BD206}" type="parTrans" cxnId="{56575696-423C-43CC-8435-B1391F6E6B02}">
      <dgm:prSet/>
      <dgm:spPr/>
      <dgm:t>
        <a:bodyPr/>
        <a:lstStyle/>
        <a:p>
          <a:endParaRPr lang="en-US"/>
        </a:p>
      </dgm:t>
    </dgm:pt>
    <dgm:pt modelId="{B96914B4-0C09-4B18-A3CF-36C82E5638FD}" type="sibTrans" cxnId="{56575696-423C-43CC-8435-B1391F6E6B02}">
      <dgm:prSet/>
      <dgm:spPr/>
      <dgm:t>
        <a:bodyPr/>
        <a:lstStyle/>
        <a:p>
          <a:endParaRPr lang="en-US"/>
        </a:p>
      </dgm:t>
    </dgm:pt>
    <dgm:pt modelId="{BEF3B834-CAF4-4E54-B4E9-736088786592}">
      <dgm:prSet/>
      <dgm:spPr/>
      <dgm:t>
        <a:bodyPr/>
        <a:lstStyle/>
        <a:p>
          <a:r>
            <a:rPr lang="en-US"/>
            <a:t>Their community is willing to work together to make the necessary changes that improve all of their lives (working together at different scales).</a:t>
          </a:r>
        </a:p>
      </dgm:t>
    </dgm:pt>
    <dgm:pt modelId="{13F784BD-5852-4604-97CF-6A0FA149F228}" type="parTrans" cxnId="{4B9EC2AB-FEA3-482C-975D-507B3431D191}">
      <dgm:prSet/>
      <dgm:spPr/>
      <dgm:t>
        <a:bodyPr/>
        <a:lstStyle/>
        <a:p>
          <a:endParaRPr lang="en-US"/>
        </a:p>
      </dgm:t>
    </dgm:pt>
    <dgm:pt modelId="{A2BDE8D4-B677-425C-B716-0C041B56D3FB}" type="sibTrans" cxnId="{4B9EC2AB-FEA3-482C-975D-507B3431D191}">
      <dgm:prSet/>
      <dgm:spPr/>
      <dgm:t>
        <a:bodyPr/>
        <a:lstStyle/>
        <a:p>
          <a:endParaRPr lang="en-US"/>
        </a:p>
      </dgm:t>
    </dgm:pt>
    <dgm:pt modelId="{78E5218D-7158-4131-9EB2-6D96C2BF03B1}">
      <dgm:prSet/>
      <dgm:spPr/>
      <dgm:t>
        <a:bodyPr/>
        <a:lstStyle/>
        <a:p>
          <a:r>
            <a:rPr lang="en-US"/>
            <a:t>Their community receives government support services, such as extension.</a:t>
          </a:r>
        </a:p>
      </dgm:t>
    </dgm:pt>
    <dgm:pt modelId="{23BB143F-DB4F-467A-B519-F1DFFB267B7D}" type="parTrans" cxnId="{A8A0593E-3E55-4D0A-8478-4ACE7839546A}">
      <dgm:prSet/>
      <dgm:spPr/>
      <dgm:t>
        <a:bodyPr/>
        <a:lstStyle/>
        <a:p>
          <a:endParaRPr lang="en-US"/>
        </a:p>
      </dgm:t>
    </dgm:pt>
    <dgm:pt modelId="{8673833A-B236-4FB9-8598-79B9137CF02D}" type="sibTrans" cxnId="{A8A0593E-3E55-4D0A-8478-4ACE7839546A}">
      <dgm:prSet/>
      <dgm:spPr/>
      <dgm:t>
        <a:bodyPr/>
        <a:lstStyle/>
        <a:p>
          <a:endParaRPr lang="en-US"/>
        </a:p>
      </dgm:t>
    </dgm:pt>
    <dgm:pt modelId="{44799D77-2FF1-4FCD-BE86-F018FC672765}">
      <dgm:prSet/>
      <dgm:spPr/>
      <dgm:t>
        <a:bodyPr/>
        <a:lstStyle/>
        <a:p>
          <a:r>
            <a:rPr lang="en-US"/>
            <a:t>They live in a country that has agricultural policies and strategies to increase national climate change resilience.</a:t>
          </a:r>
        </a:p>
      </dgm:t>
    </dgm:pt>
    <dgm:pt modelId="{62D83053-CAEE-4E1C-A51F-3A64FA0A343A}" type="parTrans" cxnId="{CCC00B0B-0A23-4460-9E3F-7D5B2470E0F1}">
      <dgm:prSet/>
      <dgm:spPr/>
      <dgm:t>
        <a:bodyPr/>
        <a:lstStyle/>
        <a:p>
          <a:endParaRPr lang="en-US"/>
        </a:p>
      </dgm:t>
    </dgm:pt>
    <dgm:pt modelId="{AB789F5F-B790-4CCF-B9C4-F7989B102AB7}" type="sibTrans" cxnId="{CCC00B0B-0A23-4460-9E3F-7D5B2470E0F1}">
      <dgm:prSet/>
      <dgm:spPr/>
      <dgm:t>
        <a:bodyPr/>
        <a:lstStyle/>
        <a:p>
          <a:endParaRPr lang="en-US"/>
        </a:p>
      </dgm:t>
    </dgm:pt>
    <dgm:pt modelId="{B998B59C-20DE-4A71-A4FB-8C1A25B28144}">
      <dgm:prSet/>
      <dgm:spPr/>
      <dgm:t>
        <a:bodyPr/>
        <a:lstStyle/>
        <a:p>
          <a:r>
            <a:rPr lang="en-US"/>
            <a:t>Agricultural research and extension services support adaptation, especially for rainfed farming (national systems and structures).</a:t>
          </a:r>
        </a:p>
      </dgm:t>
    </dgm:pt>
    <dgm:pt modelId="{874D41FC-F35C-4C3E-B4DC-31AF9E6822DA}" type="parTrans" cxnId="{ADF0CBB5-BAD8-42B5-83D8-25F9AF5EFE01}">
      <dgm:prSet/>
      <dgm:spPr/>
      <dgm:t>
        <a:bodyPr/>
        <a:lstStyle/>
        <a:p>
          <a:endParaRPr lang="en-US"/>
        </a:p>
      </dgm:t>
    </dgm:pt>
    <dgm:pt modelId="{50B9701A-9E72-4F76-B1B7-A04997767DC6}" type="sibTrans" cxnId="{ADF0CBB5-BAD8-42B5-83D8-25F9AF5EFE01}">
      <dgm:prSet/>
      <dgm:spPr/>
      <dgm:t>
        <a:bodyPr/>
        <a:lstStyle/>
        <a:p>
          <a:endParaRPr lang="en-US"/>
        </a:p>
      </dgm:t>
    </dgm:pt>
    <dgm:pt modelId="{3BF4C55E-9C32-4D64-BF4F-BCC31E3C9ED8}">
      <dgm:prSet/>
      <dgm:spPr/>
      <dgm:t>
        <a:bodyPr/>
        <a:lstStyle/>
        <a:p>
          <a:r>
            <a:rPr lang="en-US"/>
            <a:t>Social and economic systems support fair access to water and land, education, information, financial services and infrastructure.</a:t>
          </a:r>
        </a:p>
      </dgm:t>
    </dgm:pt>
    <dgm:pt modelId="{D9A5857D-3C83-4471-B6BD-D9567821712C}" type="parTrans" cxnId="{F7CF1F37-BBBB-4C66-8439-9262477EF80C}">
      <dgm:prSet/>
      <dgm:spPr/>
      <dgm:t>
        <a:bodyPr/>
        <a:lstStyle/>
        <a:p>
          <a:endParaRPr lang="en-US"/>
        </a:p>
      </dgm:t>
    </dgm:pt>
    <dgm:pt modelId="{FA2D01FF-84F6-4B55-9339-37F464721327}" type="sibTrans" cxnId="{F7CF1F37-BBBB-4C66-8439-9262477EF80C}">
      <dgm:prSet/>
      <dgm:spPr/>
      <dgm:t>
        <a:bodyPr/>
        <a:lstStyle/>
        <a:p>
          <a:endParaRPr lang="en-US"/>
        </a:p>
      </dgm:t>
    </dgm:pt>
    <dgm:pt modelId="{A73BC91D-3B42-4344-987C-72BE1190F443}" type="pres">
      <dgm:prSet presAssocID="{832F504E-3D54-46D0-8134-3D5D7F4E7A78}" presName="diagram" presStyleCnt="0">
        <dgm:presLayoutVars>
          <dgm:dir/>
          <dgm:resizeHandles val="exact"/>
        </dgm:presLayoutVars>
      </dgm:prSet>
      <dgm:spPr/>
    </dgm:pt>
    <dgm:pt modelId="{A22134BB-8F76-452D-9CD8-3318ED207082}" type="pres">
      <dgm:prSet presAssocID="{FE22039F-EC5A-487E-90E3-BB13B5656852}" presName="node" presStyleLbl="node1" presStyleIdx="0" presStyleCnt="9">
        <dgm:presLayoutVars>
          <dgm:bulletEnabled val="1"/>
        </dgm:presLayoutVars>
      </dgm:prSet>
      <dgm:spPr/>
    </dgm:pt>
    <dgm:pt modelId="{A0F086D8-2E38-4DAC-BE5F-683C058C0E37}" type="pres">
      <dgm:prSet presAssocID="{BC5E3624-7070-4E92-A702-0BEDD3071185}" presName="sibTrans" presStyleCnt="0"/>
      <dgm:spPr/>
    </dgm:pt>
    <dgm:pt modelId="{C1C3BFCF-FC06-41CD-953A-E235F516B7B2}" type="pres">
      <dgm:prSet presAssocID="{E70A2559-FE23-4567-98B6-6E1ABAAD72FC}" presName="node" presStyleLbl="node1" presStyleIdx="1" presStyleCnt="9">
        <dgm:presLayoutVars>
          <dgm:bulletEnabled val="1"/>
        </dgm:presLayoutVars>
      </dgm:prSet>
      <dgm:spPr/>
    </dgm:pt>
    <dgm:pt modelId="{5414658D-89F7-4028-9EFD-7336AD7ED24D}" type="pres">
      <dgm:prSet presAssocID="{E0EB81D3-D9FB-4473-AF98-B7AE86C942F5}" presName="sibTrans" presStyleCnt="0"/>
      <dgm:spPr/>
    </dgm:pt>
    <dgm:pt modelId="{01AE00CA-FD30-441D-A050-3A56C5B12818}" type="pres">
      <dgm:prSet presAssocID="{880AC3E5-C7A1-4E0F-84F3-EF48F0EF7AD8}" presName="node" presStyleLbl="node1" presStyleIdx="2" presStyleCnt="9">
        <dgm:presLayoutVars>
          <dgm:bulletEnabled val="1"/>
        </dgm:presLayoutVars>
      </dgm:prSet>
      <dgm:spPr/>
    </dgm:pt>
    <dgm:pt modelId="{C26B18C7-3D07-4C3F-BBDA-5B4FE68822AA}" type="pres">
      <dgm:prSet presAssocID="{3BB7EF54-5B67-4CB4-97F0-B76492D53912}" presName="sibTrans" presStyleCnt="0"/>
      <dgm:spPr/>
    </dgm:pt>
    <dgm:pt modelId="{80545ED6-AC2A-4668-B46B-FD71DF4381BB}" type="pres">
      <dgm:prSet presAssocID="{F2C80541-C094-49F3-991D-955CE9689703}" presName="node" presStyleLbl="node1" presStyleIdx="3" presStyleCnt="9">
        <dgm:presLayoutVars>
          <dgm:bulletEnabled val="1"/>
        </dgm:presLayoutVars>
      </dgm:prSet>
      <dgm:spPr/>
    </dgm:pt>
    <dgm:pt modelId="{673737E2-1D63-47CB-A1C1-5A1BA7E61D94}" type="pres">
      <dgm:prSet presAssocID="{B96914B4-0C09-4B18-A3CF-36C82E5638FD}" presName="sibTrans" presStyleCnt="0"/>
      <dgm:spPr/>
    </dgm:pt>
    <dgm:pt modelId="{7423D9F6-9CDD-45F0-BEC6-39319D420E6E}" type="pres">
      <dgm:prSet presAssocID="{BEF3B834-CAF4-4E54-B4E9-736088786592}" presName="node" presStyleLbl="node1" presStyleIdx="4" presStyleCnt="9">
        <dgm:presLayoutVars>
          <dgm:bulletEnabled val="1"/>
        </dgm:presLayoutVars>
      </dgm:prSet>
      <dgm:spPr/>
    </dgm:pt>
    <dgm:pt modelId="{0B9F7623-C0A8-4EA0-A869-E274AFFFC70C}" type="pres">
      <dgm:prSet presAssocID="{A2BDE8D4-B677-425C-B716-0C041B56D3FB}" presName="sibTrans" presStyleCnt="0"/>
      <dgm:spPr/>
    </dgm:pt>
    <dgm:pt modelId="{84D65054-4459-4617-BF81-67FD91D5210C}" type="pres">
      <dgm:prSet presAssocID="{78E5218D-7158-4131-9EB2-6D96C2BF03B1}" presName="node" presStyleLbl="node1" presStyleIdx="5" presStyleCnt="9">
        <dgm:presLayoutVars>
          <dgm:bulletEnabled val="1"/>
        </dgm:presLayoutVars>
      </dgm:prSet>
      <dgm:spPr/>
    </dgm:pt>
    <dgm:pt modelId="{8A02298A-DC63-4F46-99EB-F7EA1579A064}" type="pres">
      <dgm:prSet presAssocID="{8673833A-B236-4FB9-8598-79B9137CF02D}" presName="sibTrans" presStyleCnt="0"/>
      <dgm:spPr/>
    </dgm:pt>
    <dgm:pt modelId="{224B384B-190A-4E24-BDFE-908F607F86B9}" type="pres">
      <dgm:prSet presAssocID="{44799D77-2FF1-4FCD-BE86-F018FC672765}" presName="node" presStyleLbl="node1" presStyleIdx="6" presStyleCnt="9">
        <dgm:presLayoutVars>
          <dgm:bulletEnabled val="1"/>
        </dgm:presLayoutVars>
      </dgm:prSet>
      <dgm:spPr/>
    </dgm:pt>
    <dgm:pt modelId="{D0B3413C-E0E3-4BDD-B209-083125206216}" type="pres">
      <dgm:prSet presAssocID="{AB789F5F-B790-4CCF-B9C4-F7989B102AB7}" presName="sibTrans" presStyleCnt="0"/>
      <dgm:spPr/>
    </dgm:pt>
    <dgm:pt modelId="{4E1C7154-AB48-4C7B-B102-DB382BC7F23C}" type="pres">
      <dgm:prSet presAssocID="{B998B59C-20DE-4A71-A4FB-8C1A25B28144}" presName="node" presStyleLbl="node1" presStyleIdx="7" presStyleCnt="9">
        <dgm:presLayoutVars>
          <dgm:bulletEnabled val="1"/>
        </dgm:presLayoutVars>
      </dgm:prSet>
      <dgm:spPr/>
    </dgm:pt>
    <dgm:pt modelId="{5CBC9932-274F-48DF-BAD3-F39CC47DDAF4}" type="pres">
      <dgm:prSet presAssocID="{50B9701A-9E72-4F76-B1B7-A04997767DC6}" presName="sibTrans" presStyleCnt="0"/>
      <dgm:spPr/>
    </dgm:pt>
    <dgm:pt modelId="{93A5ED9B-7286-44C4-9DA7-F7E9E3AE793C}" type="pres">
      <dgm:prSet presAssocID="{3BF4C55E-9C32-4D64-BF4F-BCC31E3C9ED8}" presName="node" presStyleLbl="node1" presStyleIdx="8" presStyleCnt="9">
        <dgm:presLayoutVars>
          <dgm:bulletEnabled val="1"/>
        </dgm:presLayoutVars>
      </dgm:prSet>
      <dgm:spPr/>
    </dgm:pt>
  </dgm:ptLst>
  <dgm:cxnLst>
    <dgm:cxn modelId="{CCC00B0B-0A23-4460-9E3F-7D5B2470E0F1}" srcId="{832F504E-3D54-46D0-8134-3D5D7F4E7A78}" destId="{44799D77-2FF1-4FCD-BE86-F018FC672765}" srcOrd="6" destOrd="0" parTransId="{62D83053-CAEE-4E1C-A51F-3A64FA0A343A}" sibTransId="{AB789F5F-B790-4CCF-B9C4-F7989B102AB7}"/>
    <dgm:cxn modelId="{80359D34-E7AC-49C3-BBF2-6714E097A9A6}" type="presOf" srcId="{78E5218D-7158-4131-9EB2-6D96C2BF03B1}" destId="{84D65054-4459-4617-BF81-67FD91D5210C}" srcOrd="0" destOrd="0" presId="urn:microsoft.com/office/officeart/2005/8/layout/default"/>
    <dgm:cxn modelId="{F7CF1F37-BBBB-4C66-8439-9262477EF80C}" srcId="{832F504E-3D54-46D0-8134-3D5D7F4E7A78}" destId="{3BF4C55E-9C32-4D64-BF4F-BCC31E3C9ED8}" srcOrd="8" destOrd="0" parTransId="{D9A5857D-3C83-4471-B6BD-D9567821712C}" sibTransId="{FA2D01FF-84F6-4B55-9339-37F464721327}"/>
    <dgm:cxn modelId="{A8A0593E-3E55-4D0A-8478-4ACE7839546A}" srcId="{832F504E-3D54-46D0-8134-3D5D7F4E7A78}" destId="{78E5218D-7158-4131-9EB2-6D96C2BF03B1}" srcOrd="5" destOrd="0" parTransId="{23BB143F-DB4F-467A-B519-F1DFFB267B7D}" sibTransId="{8673833A-B236-4FB9-8598-79B9137CF02D}"/>
    <dgm:cxn modelId="{70AB8C6D-A99E-438B-9569-1F192465DBCF}" type="presOf" srcId="{FE22039F-EC5A-487E-90E3-BB13B5656852}" destId="{A22134BB-8F76-452D-9CD8-3318ED207082}" srcOrd="0" destOrd="0" presId="urn:microsoft.com/office/officeart/2005/8/layout/default"/>
    <dgm:cxn modelId="{8F4BF14D-89BC-433E-B7A5-9229341C1E4C}" type="presOf" srcId="{44799D77-2FF1-4FCD-BE86-F018FC672765}" destId="{224B384B-190A-4E24-BDFE-908F607F86B9}" srcOrd="0" destOrd="0" presId="urn:microsoft.com/office/officeart/2005/8/layout/default"/>
    <dgm:cxn modelId="{0FA17B89-A6FF-4EFD-B68E-017564606A72}" type="presOf" srcId="{3BF4C55E-9C32-4D64-BF4F-BCC31E3C9ED8}" destId="{93A5ED9B-7286-44C4-9DA7-F7E9E3AE793C}" srcOrd="0" destOrd="0" presId="urn:microsoft.com/office/officeart/2005/8/layout/default"/>
    <dgm:cxn modelId="{839C228D-632F-41EC-BC05-07213721F85F}" type="presOf" srcId="{F2C80541-C094-49F3-991D-955CE9689703}" destId="{80545ED6-AC2A-4668-B46B-FD71DF4381BB}" srcOrd="0" destOrd="0" presId="urn:microsoft.com/office/officeart/2005/8/layout/default"/>
    <dgm:cxn modelId="{708AA193-7055-4700-ABD7-E9A1EDDFF2C5}" srcId="{832F504E-3D54-46D0-8134-3D5D7F4E7A78}" destId="{FE22039F-EC5A-487E-90E3-BB13B5656852}" srcOrd="0" destOrd="0" parTransId="{00A97DF2-D3B8-4126-86B7-7A8A5B7D8542}" sibTransId="{BC5E3624-7070-4E92-A702-0BEDD3071185}"/>
    <dgm:cxn modelId="{6DB4FA94-2FD7-446F-88F2-E18E6FCE9DEE}" srcId="{832F504E-3D54-46D0-8134-3D5D7F4E7A78}" destId="{E70A2559-FE23-4567-98B6-6E1ABAAD72FC}" srcOrd="1" destOrd="0" parTransId="{4D3913E3-45AE-47E4-9274-E2CD04679467}" sibTransId="{E0EB81D3-D9FB-4473-AF98-B7AE86C942F5}"/>
    <dgm:cxn modelId="{56575696-423C-43CC-8435-B1391F6E6B02}" srcId="{832F504E-3D54-46D0-8134-3D5D7F4E7A78}" destId="{F2C80541-C094-49F3-991D-955CE9689703}" srcOrd="3" destOrd="0" parTransId="{F08932AF-DD6E-4DEB-A249-7F71BD9BD206}" sibTransId="{B96914B4-0C09-4B18-A3CF-36C82E5638FD}"/>
    <dgm:cxn modelId="{9666159F-F6C8-41FE-8D9E-01C61C4BA47D}" type="presOf" srcId="{E70A2559-FE23-4567-98B6-6E1ABAAD72FC}" destId="{C1C3BFCF-FC06-41CD-953A-E235F516B7B2}" srcOrd="0" destOrd="0" presId="urn:microsoft.com/office/officeart/2005/8/layout/default"/>
    <dgm:cxn modelId="{4B9EC2AB-FEA3-482C-975D-507B3431D191}" srcId="{832F504E-3D54-46D0-8134-3D5D7F4E7A78}" destId="{BEF3B834-CAF4-4E54-B4E9-736088786592}" srcOrd="4" destOrd="0" parTransId="{13F784BD-5852-4604-97CF-6A0FA149F228}" sibTransId="{A2BDE8D4-B677-425C-B716-0C041B56D3FB}"/>
    <dgm:cxn modelId="{57E90FB1-B988-4F0A-A1F7-A60F301B9AC6}" type="presOf" srcId="{832F504E-3D54-46D0-8134-3D5D7F4E7A78}" destId="{A73BC91D-3B42-4344-987C-72BE1190F443}" srcOrd="0" destOrd="0" presId="urn:microsoft.com/office/officeart/2005/8/layout/default"/>
    <dgm:cxn modelId="{ADF0CBB5-BAD8-42B5-83D8-25F9AF5EFE01}" srcId="{832F504E-3D54-46D0-8134-3D5D7F4E7A78}" destId="{B998B59C-20DE-4A71-A4FB-8C1A25B28144}" srcOrd="7" destOrd="0" parTransId="{874D41FC-F35C-4C3E-B4DC-31AF9E6822DA}" sibTransId="{50B9701A-9E72-4F76-B1B7-A04997767DC6}"/>
    <dgm:cxn modelId="{7E2B4BD3-72D6-4FB9-B4EF-E94AE6893B53}" type="presOf" srcId="{B998B59C-20DE-4A71-A4FB-8C1A25B28144}" destId="{4E1C7154-AB48-4C7B-B102-DB382BC7F23C}" srcOrd="0" destOrd="0" presId="urn:microsoft.com/office/officeart/2005/8/layout/default"/>
    <dgm:cxn modelId="{B05AC6DD-B5FD-465C-9661-3D574E5A5127}" type="presOf" srcId="{880AC3E5-C7A1-4E0F-84F3-EF48F0EF7AD8}" destId="{01AE00CA-FD30-441D-A050-3A56C5B12818}" srcOrd="0" destOrd="0" presId="urn:microsoft.com/office/officeart/2005/8/layout/default"/>
    <dgm:cxn modelId="{0C9AB9FA-25CC-43C5-8F07-341FA79D370E}" srcId="{832F504E-3D54-46D0-8134-3D5D7F4E7A78}" destId="{880AC3E5-C7A1-4E0F-84F3-EF48F0EF7AD8}" srcOrd="2" destOrd="0" parTransId="{17208F8D-2E93-45E3-9510-9F25B68DCF07}" sibTransId="{3BB7EF54-5B67-4CB4-97F0-B76492D53912}"/>
    <dgm:cxn modelId="{01EAD7FF-2C6A-4505-8EEC-A94B6288C4E3}" type="presOf" srcId="{BEF3B834-CAF4-4E54-B4E9-736088786592}" destId="{7423D9F6-9CDD-45F0-BEC6-39319D420E6E}" srcOrd="0" destOrd="0" presId="urn:microsoft.com/office/officeart/2005/8/layout/default"/>
    <dgm:cxn modelId="{17B99AF7-AD3C-4812-BA87-33A55289FE27}" type="presParOf" srcId="{A73BC91D-3B42-4344-987C-72BE1190F443}" destId="{A22134BB-8F76-452D-9CD8-3318ED207082}" srcOrd="0" destOrd="0" presId="urn:microsoft.com/office/officeart/2005/8/layout/default"/>
    <dgm:cxn modelId="{64A38C21-2F6C-448B-A127-3D1D5C960541}" type="presParOf" srcId="{A73BC91D-3B42-4344-987C-72BE1190F443}" destId="{A0F086D8-2E38-4DAC-BE5F-683C058C0E37}" srcOrd="1" destOrd="0" presId="urn:microsoft.com/office/officeart/2005/8/layout/default"/>
    <dgm:cxn modelId="{BD15E4FA-6DEE-4005-8C7A-F283E375A2CA}" type="presParOf" srcId="{A73BC91D-3B42-4344-987C-72BE1190F443}" destId="{C1C3BFCF-FC06-41CD-953A-E235F516B7B2}" srcOrd="2" destOrd="0" presId="urn:microsoft.com/office/officeart/2005/8/layout/default"/>
    <dgm:cxn modelId="{4104F89A-F86F-4D75-9E2C-281D9C593F48}" type="presParOf" srcId="{A73BC91D-3B42-4344-987C-72BE1190F443}" destId="{5414658D-89F7-4028-9EFD-7336AD7ED24D}" srcOrd="3" destOrd="0" presId="urn:microsoft.com/office/officeart/2005/8/layout/default"/>
    <dgm:cxn modelId="{74C56B01-5DB8-4417-9B25-BA1DFEEA29EB}" type="presParOf" srcId="{A73BC91D-3B42-4344-987C-72BE1190F443}" destId="{01AE00CA-FD30-441D-A050-3A56C5B12818}" srcOrd="4" destOrd="0" presId="urn:microsoft.com/office/officeart/2005/8/layout/default"/>
    <dgm:cxn modelId="{E6CC8B6D-B0A8-4231-990D-1CF1E2302807}" type="presParOf" srcId="{A73BC91D-3B42-4344-987C-72BE1190F443}" destId="{C26B18C7-3D07-4C3F-BBDA-5B4FE68822AA}" srcOrd="5" destOrd="0" presId="urn:microsoft.com/office/officeart/2005/8/layout/default"/>
    <dgm:cxn modelId="{8A6D6022-5578-4A4A-AD42-E2FB5709DFE2}" type="presParOf" srcId="{A73BC91D-3B42-4344-987C-72BE1190F443}" destId="{80545ED6-AC2A-4668-B46B-FD71DF4381BB}" srcOrd="6" destOrd="0" presId="urn:microsoft.com/office/officeart/2005/8/layout/default"/>
    <dgm:cxn modelId="{A4DB81EF-C084-4032-B817-FC0DF9D131F8}" type="presParOf" srcId="{A73BC91D-3B42-4344-987C-72BE1190F443}" destId="{673737E2-1D63-47CB-A1C1-5A1BA7E61D94}" srcOrd="7" destOrd="0" presId="urn:microsoft.com/office/officeart/2005/8/layout/default"/>
    <dgm:cxn modelId="{C2AF8D67-123D-4EA8-B86E-25BAB7D2C676}" type="presParOf" srcId="{A73BC91D-3B42-4344-987C-72BE1190F443}" destId="{7423D9F6-9CDD-45F0-BEC6-39319D420E6E}" srcOrd="8" destOrd="0" presId="urn:microsoft.com/office/officeart/2005/8/layout/default"/>
    <dgm:cxn modelId="{E7F92408-8E4A-40D1-89A8-948E2DE90570}" type="presParOf" srcId="{A73BC91D-3B42-4344-987C-72BE1190F443}" destId="{0B9F7623-C0A8-4EA0-A869-E274AFFFC70C}" srcOrd="9" destOrd="0" presId="urn:microsoft.com/office/officeart/2005/8/layout/default"/>
    <dgm:cxn modelId="{2D0DDAD3-B0EF-46EF-AA6F-5DD93BC1B282}" type="presParOf" srcId="{A73BC91D-3B42-4344-987C-72BE1190F443}" destId="{84D65054-4459-4617-BF81-67FD91D5210C}" srcOrd="10" destOrd="0" presId="urn:microsoft.com/office/officeart/2005/8/layout/default"/>
    <dgm:cxn modelId="{AB39767C-2A0A-4665-BE1C-3EC9E94CB704}" type="presParOf" srcId="{A73BC91D-3B42-4344-987C-72BE1190F443}" destId="{8A02298A-DC63-4F46-99EB-F7EA1579A064}" srcOrd="11" destOrd="0" presId="urn:microsoft.com/office/officeart/2005/8/layout/default"/>
    <dgm:cxn modelId="{7AA8EA31-47D6-45E2-A95F-1ED81E835AD8}" type="presParOf" srcId="{A73BC91D-3B42-4344-987C-72BE1190F443}" destId="{224B384B-190A-4E24-BDFE-908F607F86B9}" srcOrd="12" destOrd="0" presId="urn:microsoft.com/office/officeart/2005/8/layout/default"/>
    <dgm:cxn modelId="{B4E0BBA5-EB2D-4F74-93AF-96812835D78D}" type="presParOf" srcId="{A73BC91D-3B42-4344-987C-72BE1190F443}" destId="{D0B3413C-E0E3-4BDD-B209-083125206216}" srcOrd="13" destOrd="0" presId="urn:microsoft.com/office/officeart/2005/8/layout/default"/>
    <dgm:cxn modelId="{F2490121-83C4-4FEC-8044-D1EC6100E210}" type="presParOf" srcId="{A73BC91D-3B42-4344-987C-72BE1190F443}" destId="{4E1C7154-AB48-4C7B-B102-DB382BC7F23C}" srcOrd="14" destOrd="0" presId="urn:microsoft.com/office/officeart/2005/8/layout/default"/>
    <dgm:cxn modelId="{DA8697E0-F564-40E1-930B-19C82A8B6012}" type="presParOf" srcId="{A73BC91D-3B42-4344-987C-72BE1190F443}" destId="{5CBC9932-274F-48DF-BAD3-F39CC47DDAF4}" srcOrd="15" destOrd="0" presId="urn:microsoft.com/office/officeart/2005/8/layout/default"/>
    <dgm:cxn modelId="{1A44921F-D2BC-41A2-BEB9-135DA44A4D73}" type="presParOf" srcId="{A73BC91D-3B42-4344-987C-72BE1190F443}" destId="{93A5ED9B-7286-44C4-9DA7-F7E9E3AE793C}"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74E5B4-7133-417E-A1E6-326331FDF5D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01FB1DE-39AC-4324-B80A-C11955ECA8ED}">
      <dgm:prSet/>
      <dgm:spPr/>
      <dgm:t>
        <a:bodyPr/>
        <a:lstStyle/>
        <a:p>
          <a:r>
            <a:rPr lang="en-US"/>
            <a:t>Climate change impacts men and women differently, given their different roles and responsibilities at the household and community levels. </a:t>
          </a:r>
        </a:p>
      </dgm:t>
    </dgm:pt>
    <dgm:pt modelId="{3ECD9353-D9DB-4EFE-97FC-4CEB0527ACF3}" type="parTrans" cxnId="{0A2AB7BC-9728-4B5D-B06F-744BB5B63EF2}">
      <dgm:prSet/>
      <dgm:spPr/>
      <dgm:t>
        <a:bodyPr/>
        <a:lstStyle/>
        <a:p>
          <a:endParaRPr lang="en-US"/>
        </a:p>
      </dgm:t>
    </dgm:pt>
    <dgm:pt modelId="{7F02BF5B-C3AB-4AEE-9254-E5358488F182}" type="sibTrans" cxnId="{0A2AB7BC-9728-4B5D-B06F-744BB5B63EF2}">
      <dgm:prSet/>
      <dgm:spPr/>
      <dgm:t>
        <a:bodyPr/>
        <a:lstStyle/>
        <a:p>
          <a:endParaRPr lang="en-US"/>
        </a:p>
      </dgm:t>
    </dgm:pt>
    <dgm:pt modelId="{D479818D-0FC7-4A98-B5A4-E509DE6675B5}">
      <dgm:prSet/>
      <dgm:spPr/>
      <dgm:t>
        <a:bodyPr/>
        <a:lstStyle/>
        <a:p>
          <a:r>
            <a:rPr lang="en-US"/>
            <a:t>Women are more exposed and vulnerable to climate change because they are often poorer, receive less education, and are not involved in political and household decision-making processes that affect their lives. </a:t>
          </a:r>
        </a:p>
      </dgm:t>
    </dgm:pt>
    <dgm:pt modelId="{D65C3AEC-944E-433B-A5B7-BC6C00BBB23C}" type="parTrans" cxnId="{A782F59A-E31E-44F3-B1E5-B06F7822BE4F}">
      <dgm:prSet/>
      <dgm:spPr/>
      <dgm:t>
        <a:bodyPr/>
        <a:lstStyle/>
        <a:p>
          <a:endParaRPr lang="en-US"/>
        </a:p>
      </dgm:t>
    </dgm:pt>
    <dgm:pt modelId="{EDBD919F-56F9-470B-9E2B-AA3A54A1BF31}" type="sibTrans" cxnId="{A782F59A-E31E-44F3-B1E5-B06F7822BE4F}">
      <dgm:prSet/>
      <dgm:spPr/>
      <dgm:t>
        <a:bodyPr/>
        <a:lstStyle/>
        <a:p>
          <a:endParaRPr lang="en-US"/>
        </a:p>
      </dgm:t>
    </dgm:pt>
    <dgm:pt modelId="{C94C90F2-B140-4B03-BC9D-B83159E81673}" type="pres">
      <dgm:prSet presAssocID="{7774E5B4-7133-417E-A1E6-326331FDF5D2}" presName="vert0" presStyleCnt="0">
        <dgm:presLayoutVars>
          <dgm:dir/>
          <dgm:animOne val="branch"/>
          <dgm:animLvl val="lvl"/>
        </dgm:presLayoutVars>
      </dgm:prSet>
      <dgm:spPr/>
    </dgm:pt>
    <dgm:pt modelId="{EA7EC760-FCBD-44FE-AFFF-C937F6D8A31E}" type="pres">
      <dgm:prSet presAssocID="{101FB1DE-39AC-4324-B80A-C11955ECA8ED}" presName="thickLine" presStyleLbl="alignNode1" presStyleIdx="0" presStyleCnt="2"/>
      <dgm:spPr/>
    </dgm:pt>
    <dgm:pt modelId="{8CA432A2-F06F-4423-A926-74F4A76F0A9A}" type="pres">
      <dgm:prSet presAssocID="{101FB1DE-39AC-4324-B80A-C11955ECA8ED}" presName="horz1" presStyleCnt="0"/>
      <dgm:spPr/>
    </dgm:pt>
    <dgm:pt modelId="{BBF0EB95-7134-4C8D-ABAB-151C82B9A3A6}" type="pres">
      <dgm:prSet presAssocID="{101FB1DE-39AC-4324-B80A-C11955ECA8ED}" presName="tx1" presStyleLbl="revTx" presStyleIdx="0" presStyleCnt="2"/>
      <dgm:spPr/>
    </dgm:pt>
    <dgm:pt modelId="{BB23B398-0217-4718-B081-1E366FC28FB6}" type="pres">
      <dgm:prSet presAssocID="{101FB1DE-39AC-4324-B80A-C11955ECA8ED}" presName="vert1" presStyleCnt="0"/>
      <dgm:spPr/>
    </dgm:pt>
    <dgm:pt modelId="{33685467-75BA-46D3-A78D-370336E3B743}" type="pres">
      <dgm:prSet presAssocID="{D479818D-0FC7-4A98-B5A4-E509DE6675B5}" presName="thickLine" presStyleLbl="alignNode1" presStyleIdx="1" presStyleCnt="2"/>
      <dgm:spPr/>
    </dgm:pt>
    <dgm:pt modelId="{3BDF9AD0-AE84-45F2-9A04-8A9E26217C4B}" type="pres">
      <dgm:prSet presAssocID="{D479818D-0FC7-4A98-B5A4-E509DE6675B5}" presName="horz1" presStyleCnt="0"/>
      <dgm:spPr/>
    </dgm:pt>
    <dgm:pt modelId="{70997A97-8B9B-4E0E-BEB9-B943052E4025}" type="pres">
      <dgm:prSet presAssocID="{D479818D-0FC7-4A98-B5A4-E509DE6675B5}" presName="tx1" presStyleLbl="revTx" presStyleIdx="1" presStyleCnt="2"/>
      <dgm:spPr/>
    </dgm:pt>
    <dgm:pt modelId="{47AB87FC-B987-4F96-B9F4-4086EEEC22E9}" type="pres">
      <dgm:prSet presAssocID="{D479818D-0FC7-4A98-B5A4-E509DE6675B5}" presName="vert1" presStyleCnt="0"/>
      <dgm:spPr/>
    </dgm:pt>
  </dgm:ptLst>
  <dgm:cxnLst>
    <dgm:cxn modelId="{AC93E817-93DE-4DF5-A289-A72BEAE54CF9}" type="presOf" srcId="{7774E5B4-7133-417E-A1E6-326331FDF5D2}" destId="{C94C90F2-B140-4B03-BC9D-B83159E81673}" srcOrd="0" destOrd="0" presId="urn:microsoft.com/office/officeart/2008/layout/LinedList"/>
    <dgm:cxn modelId="{549B9A36-EC3A-41B9-91E5-E008580C25D9}" type="presOf" srcId="{D479818D-0FC7-4A98-B5A4-E509DE6675B5}" destId="{70997A97-8B9B-4E0E-BEB9-B943052E4025}" srcOrd="0" destOrd="0" presId="urn:microsoft.com/office/officeart/2008/layout/LinedList"/>
    <dgm:cxn modelId="{F68F0B91-999F-4536-9C3C-325DA05D5983}" type="presOf" srcId="{101FB1DE-39AC-4324-B80A-C11955ECA8ED}" destId="{BBF0EB95-7134-4C8D-ABAB-151C82B9A3A6}" srcOrd="0" destOrd="0" presId="urn:microsoft.com/office/officeart/2008/layout/LinedList"/>
    <dgm:cxn modelId="{A782F59A-E31E-44F3-B1E5-B06F7822BE4F}" srcId="{7774E5B4-7133-417E-A1E6-326331FDF5D2}" destId="{D479818D-0FC7-4A98-B5A4-E509DE6675B5}" srcOrd="1" destOrd="0" parTransId="{D65C3AEC-944E-433B-A5B7-BC6C00BBB23C}" sibTransId="{EDBD919F-56F9-470B-9E2B-AA3A54A1BF31}"/>
    <dgm:cxn modelId="{0A2AB7BC-9728-4B5D-B06F-744BB5B63EF2}" srcId="{7774E5B4-7133-417E-A1E6-326331FDF5D2}" destId="{101FB1DE-39AC-4324-B80A-C11955ECA8ED}" srcOrd="0" destOrd="0" parTransId="{3ECD9353-D9DB-4EFE-97FC-4CEB0527ACF3}" sibTransId="{7F02BF5B-C3AB-4AEE-9254-E5358488F182}"/>
    <dgm:cxn modelId="{1040B813-EBBA-452D-BB3D-4F19FB07EED6}" type="presParOf" srcId="{C94C90F2-B140-4B03-BC9D-B83159E81673}" destId="{EA7EC760-FCBD-44FE-AFFF-C937F6D8A31E}" srcOrd="0" destOrd="0" presId="urn:microsoft.com/office/officeart/2008/layout/LinedList"/>
    <dgm:cxn modelId="{B3A99DAD-4C68-4F0A-BA7E-4AABD3652150}" type="presParOf" srcId="{C94C90F2-B140-4B03-BC9D-B83159E81673}" destId="{8CA432A2-F06F-4423-A926-74F4A76F0A9A}" srcOrd="1" destOrd="0" presId="urn:microsoft.com/office/officeart/2008/layout/LinedList"/>
    <dgm:cxn modelId="{3350DBF6-7E75-4F85-83CB-75FBCEEA01D8}" type="presParOf" srcId="{8CA432A2-F06F-4423-A926-74F4A76F0A9A}" destId="{BBF0EB95-7134-4C8D-ABAB-151C82B9A3A6}" srcOrd="0" destOrd="0" presId="urn:microsoft.com/office/officeart/2008/layout/LinedList"/>
    <dgm:cxn modelId="{CD54A47E-B493-477F-A85F-848E794AB471}" type="presParOf" srcId="{8CA432A2-F06F-4423-A926-74F4A76F0A9A}" destId="{BB23B398-0217-4718-B081-1E366FC28FB6}" srcOrd="1" destOrd="0" presId="urn:microsoft.com/office/officeart/2008/layout/LinedList"/>
    <dgm:cxn modelId="{807CC4A6-70A7-4367-AE37-2FD48199F8BB}" type="presParOf" srcId="{C94C90F2-B140-4B03-BC9D-B83159E81673}" destId="{33685467-75BA-46D3-A78D-370336E3B743}" srcOrd="2" destOrd="0" presId="urn:microsoft.com/office/officeart/2008/layout/LinedList"/>
    <dgm:cxn modelId="{299BB484-B8DA-416F-983F-B4BA205BBD15}" type="presParOf" srcId="{C94C90F2-B140-4B03-BC9D-B83159E81673}" destId="{3BDF9AD0-AE84-45F2-9A04-8A9E26217C4B}" srcOrd="3" destOrd="0" presId="urn:microsoft.com/office/officeart/2008/layout/LinedList"/>
    <dgm:cxn modelId="{E02BD4EE-59CA-43B4-A673-30A42F607B33}" type="presParOf" srcId="{3BDF9AD0-AE84-45F2-9A04-8A9E26217C4B}" destId="{70997A97-8B9B-4E0E-BEB9-B943052E4025}" srcOrd="0" destOrd="0" presId="urn:microsoft.com/office/officeart/2008/layout/LinedList"/>
    <dgm:cxn modelId="{7D97C39C-5F5D-434F-8BB5-E29BB2006D12}" type="presParOf" srcId="{3BDF9AD0-AE84-45F2-9A04-8A9E26217C4B}" destId="{47AB87FC-B987-4F96-B9F4-4086EEEC22E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F67CED-A0BA-4482-A9BA-26DCDFA06F23}" type="doc">
      <dgm:prSet loTypeId="urn:microsoft.com/office/officeart/2005/8/layout/vList2" loCatId="list" qsTypeId="urn:microsoft.com/office/officeart/2005/8/quickstyle/simple5" qsCatId="simple" csTypeId="urn:microsoft.com/office/officeart/2005/8/colors/accent2_2" csCatId="accent2"/>
      <dgm:spPr/>
      <dgm:t>
        <a:bodyPr/>
        <a:lstStyle/>
        <a:p>
          <a:endParaRPr lang="en-US"/>
        </a:p>
      </dgm:t>
    </dgm:pt>
    <dgm:pt modelId="{E191B71D-32FF-4A9A-8AC2-68C97749E775}">
      <dgm:prSet/>
      <dgm:spPr/>
      <dgm:t>
        <a:bodyPr/>
        <a:lstStyle/>
        <a:p>
          <a:r>
            <a:rPr lang="en-US"/>
            <a:t>The overall goal of assessments, and monitoring and evaluation activities is to effectively guide the transition of sound climate-smart agriculture policies into climate-smart agriculture programmes that are successfully implemented on the ground. </a:t>
          </a:r>
        </a:p>
      </dgm:t>
    </dgm:pt>
    <dgm:pt modelId="{9A630624-A34C-404B-982E-3E8425E0F479}" type="parTrans" cxnId="{A8E0EB18-B2C4-4080-9697-194A9601064F}">
      <dgm:prSet/>
      <dgm:spPr/>
      <dgm:t>
        <a:bodyPr/>
        <a:lstStyle/>
        <a:p>
          <a:endParaRPr lang="en-US"/>
        </a:p>
      </dgm:t>
    </dgm:pt>
    <dgm:pt modelId="{30213C57-79E9-4539-B7F5-BA8555E88DA2}" type="sibTrans" cxnId="{A8E0EB18-B2C4-4080-9697-194A9601064F}">
      <dgm:prSet/>
      <dgm:spPr/>
      <dgm:t>
        <a:bodyPr/>
        <a:lstStyle/>
        <a:p>
          <a:endParaRPr lang="en-US"/>
        </a:p>
      </dgm:t>
    </dgm:pt>
    <dgm:pt modelId="{C7401098-EEDC-48B8-99E2-F27A0E12C301}">
      <dgm:prSet/>
      <dgm:spPr/>
      <dgm:t>
        <a:bodyPr/>
        <a:lstStyle/>
        <a:p>
          <a:r>
            <a:rPr lang="en-US" dirty="0"/>
            <a:t>Climate change is likely to have the most severe impacts on groups that are already coping with food insecurity and vulnerable to shocks. Interventions must focus on understanding and addressing the needs and aspirations of these groups and ensure that they are included in decision-making processes. </a:t>
          </a:r>
        </a:p>
      </dgm:t>
    </dgm:pt>
    <dgm:pt modelId="{5AE04D03-80E1-4E23-A7B0-59DEAFF3A042}" type="parTrans" cxnId="{618A1D21-5085-423D-BDBD-4AFF7B117ECA}">
      <dgm:prSet/>
      <dgm:spPr/>
      <dgm:t>
        <a:bodyPr/>
        <a:lstStyle/>
        <a:p>
          <a:endParaRPr lang="en-US"/>
        </a:p>
      </dgm:t>
    </dgm:pt>
    <dgm:pt modelId="{DA47FD07-A26D-4236-9675-4C0DFC9E786A}" type="sibTrans" cxnId="{618A1D21-5085-423D-BDBD-4AFF7B117ECA}">
      <dgm:prSet/>
      <dgm:spPr/>
      <dgm:t>
        <a:bodyPr/>
        <a:lstStyle/>
        <a:p>
          <a:endParaRPr lang="en-US"/>
        </a:p>
      </dgm:t>
    </dgm:pt>
    <dgm:pt modelId="{CFC38A3A-7B74-4D68-B072-98704E8BB024}" type="pres">
      <dgm:prSet presAssocID="{78F67CED-A0BA-4482-A9BA-26DCDFA06F23}" presName="linear" presStyleCnt="0">
        <dgm:presLayoutVars>
          <dgm:animLvl val="lvl"/>
          <dgm:resizeHandles val="exact"/>
        </dgm:presLayoutVars>
      </dgm:prSet>
      <dgm:spPr/>
    </dgm:pt>
    <dgm:pt modelId="{664EB8B0-F1D4-46B7-91AD-344FC498D7FA}" type="pres">
      <dgm:prSet presAssocID="{E191B71D-32FF-4A9A-8AC2-68C97749E775}" presName="parentText" presStyleLbl="node1" presStyleIdx="0" presStyleCnt="2">
        <dgm:presLayoutVars>
          <dgm:chMax val="0"/>
          <dgm:bulletEnabled val="1"/>
        </dgm:presLayoutVars>
      </dgm:prSet>
      <dgm:spPr/>
    </dgm:pt>
    <dgm:pt modelId="{AD977FB7-3543-4A1E-A1A3-856B5DCD1C43}" type="pres">
      <dgm:prSet presAssocID="{30213C57-79E9-4539-B7F5-BA8555E88DA2}" presName="spacer" presStyleCnt="0"/>
      <dgm:spPr/>
    </dgm:pt>
    <dgm:pt modelId="{DDBC2F60-60B9-43BE-AC8A-13CBF7A4719C}" type="pres">
      <dgm:prSet presAssocID="{C7401098-EEDC-48B8-99E2-F27A0E12C301}" presName="parentText" presStyleLbl="node1" presStyleIdx="1" presStyleCnt="2" custLinFactY="6742" custLinFactNeighborX="-1010" custLinFactNeighborY="100000">
        <dgm:presLayoutVars>
          <dgm:chMax val="0"/>
          <dgm:bulletEnabled val="1"/>
        </dgm:presLayoutVars>
      </dgm:prSet>
      <dgm:spPr/>
    </dgm:pt>
  </dgm:ptLst>
  <dgm:cxnLst>
    <dgm:cxn modelId="{A8E0EB18-B2C4-4080-9697-194A9601064F}" srcId="{78F67CED-A0BA-4482-A9BA-26DCDFA06F23}" destId="{E191B71D-32FF-4A9A-8AC2-68C97749E775}" srcOrd="0" destOrd="0" parTransId="{9A630624-A34C-404B-982E-3E8425E0F479}" sibTransId="{30213C57-79E9-4539-B7F5-BA8555E88DA2}"/>
    <dgm:cxn modelId="{618A1D21-5085-423D-BDBD-4AFF7B117ECA}" srcId="{78F67CED-A0BA-4482-A9BA-26DCDFA06F23}" destId="{C7401098-EEDC-48B8-99E2-F27A0E12C301}" srcOrd="1" destOrd="0" parTransId="{5AE04D03-80E1-4E23-A7B0-59DEAFF3A042}" sibTransId="{DA47FD07-A26D-4236-9675-4C0DFC9E786A}"/>
    <dgm:cxn modelId="{A1F7B46C-A5BC-4153-ABF5-6B9D4957CEC1}" type="presOf" srcId="{78F67CED-A0BA-4482-A9BA-26DCDFA06F23}" destId="{CFC38A3A-7B74-4D68-B072-98704E8BB024}" srcOrd="0" destOrd="0" presId="urn:microsoft.com/office/officeart/2005/8/layout/vList2"/>
    <dgm:cxn modelId="{3F0BF697-6CA7-4279-9982-77D460097C91}" type="presOf" srcId="{E191B71D-32FF-4A9A-8AC2-68C97749E775}" destId="{664EB8B0-F1D4-46B7-91AD-344FC498D7FA}" srcOrd="0" destOrd="0" presId="urn:microsoft.com/office/officeart/2005/8/layout/vList2"/>
    <dgm:cxn modelId="{1A541D9E-D963-4039-BE1E-6130478E04EA}" type="presOf" srcId="{C7401098-EEDC-48B8-99E2-F27A0E12C301}" destId="{DDBC2F60-60B9-43BE-AC8A-13CBF7A4719C}" srcOrd="0" destOrd="0" presId="urn:microsoft.com/office/officeart/2005/8/layout/vList2"/>
    <dgm:cxn modelId="{805FA7B8-4FD8-4468-AB49-98810D6B90F1}" type="presParOf" srcId="{CFC38A3A-7B74-4D68-B072-98704E8BB024}" destId="{664EB8B0-F1D4-46B7-91AD-344FC498D7FA}" srcOrd="0" destOrd="0" presId="urn:microsoft.com/office/officeart/2005/8/layout/vList2"/>
    <dgm:cxn modelId="{D24A1D17-BE08-41AF-9B3F-FE55F10A2F32}" type="presParOf" srcId="{CFC38A3A-7B74-4D68-B072-98704E8BB024}" destId="{AD977FB7-3543-4A1E-A1A3-856B5DCD1C43}" srcOrd="1" destOrd="0" presId="urn:microsoft.com/office/officeart/2005/8/layout/vList2"/>
    <dgm:cxn modelId="{43047F99-D5B8-4AA5-9EE3-AA7454A7184C}" type="presParOf" srcId="{CFC38A3A-7B74-4D68-B072-98704E8BB024}" destId="{DDBC2F60-60B9-43BE-AC8A-13CBF7A4719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35EBB-043E-4CA4-B390-95F646A9170B}">
      <dsp:nvSpPr>
        <dsp:cNvPr id="0" name=""/>
        <dsp:cNvSpPr/>
      </dsp:nvSpPr>
      <dsp:spPr>
        <a:xfrm>
          <a:off x="952186" y="878449"/>
          <a:ext cx="1483312" cy="1483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D96ED5-2717-4BB5-823F-474559CEB5E4}">
      <dsp:nvSpPr>
        <dsp:cNvPr id="0" name=""/>
        <dsp:cNvSpPr/>
      </dsp:nvSpPr>
      <dsp:spPr>
        <a:xfrm>
          <a:off x="45717" y="2750630"/>
          <a:ext cx="329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dirty="0"/>
            <a:t>Vulnerability determines the level of risk the farmer is under from risk sources. An inability to deal with or adapt to adverse effects. </a:t>
          </a:r>
        </a:p>
      </dsp:txBody>
      <dsp:txXfrm>
        <a:off x="45717" y="2750630"/>
        <a:ext cx="3296250" cy="720000"/>
      </dsp:txXfrm>
    </dsp:sp>
    <dsp:sp modelId="{2575A27F-C4FC-4301-98A4-D823CD51E80F}">
      <dsp:nvSpPr>
        <dsp:cNvPr id="0" name=""/>
        <dsp:cNvSpPr/>
      </dsp:nvSpPr>
      <dsp:spPr>
        <a:xfrm>
          <a:off x="5052490" y="878449"/>
          <a:ext cx="1483312" cy="1483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19BAF4-FC94-4C99-8BB8-9FDA59953CFA}">
      <dsp:nvSpPr>
        <dsp:cNvPr id="0" name=""/>
        <dsp:cNvSpPr/>
      </dsp:nvSpPr>
      <dsp:spPr>
        <a:xfrm>
          <a:off x="3918811" y="2750630"/>
          <a:ext cx="37506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dirty="0"/>
            <a:t>One of the first steps in extension risk management is gaining the ability to identify which risks the farmer is exposed to and determine their vulnerability to these risks. </a:t>
          </a:r>
        </a:p>
      </dsp:txBody>
      <dsp:txXfrm>
        <a:off x="3918811" y="2750630"/>
        <a:ext cx="3750671"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134BB-8F76-452D-9CD8-3318ED207082}">
      <dsp:nvSpPr>
        <dsp:cNvPr id="0" name=""/>
        <dsp:cNvSpPr/>
      </dsp:nvSpPr>
      <dsp:spPr>
        <a:xfrm>
          <a:off x="379732" y="872"/>
          <a:ext cx="2173667" cy="130420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farmer is aware that patterns of weather – the climate – have changed and that she/he needs to adapt.</a:t>
          </a:r>
        </a:p>
      </dsp:txBody>
      <dsp:txXfrm>
        <a:off x="379732" y="872"/>
        <a:ext cx="2173667" cy="1304200"/>
      </dsp:txXfrm>
    </dsp:sp>
    <dsp:sp modelId="{C1C3BFCF-FC06-41CD-953A-E235F516B7B2}">
      <dsp:nvSpPr>
        <dsp:cNvPr id="0" name=""/>
        <dsp:cNvSpPr/>
      </dsp:nvSpPr>
      <dsp:spPr>
        <a:xfrm>
          <a:off x="2770766" y="872"/>
          <a:ext cx="2173667" cy="130420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farm family has enough people to do the work (family labor) needed to make changes and adopt new farming practices.</a:t>
          </a:r>
        </a:p>
      </dsp:txBody>
      <dsp:txXfrm>
        <a:off x="2770766" y="872"/>
        <a:ext cx="2173667" cy="1304200"/>
      </dsp:txXfrm>
    </dsp:sp>
    <dsp:sp modelId="{01AE00CA-FD30-441D-A050-3A56C5B12818}">
      <dsp:nvSpPr>
        <dsp:cNvPr id="0" name=""/>
        <dsp:cNvSpPr/>
      </dsp:nvSpPr>
      <dsp:spPr>
        <a:xfrm>
          <a:off x="5161800" y="872"/>
          <a:ext cx="2173667" cy="130420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farm family has money and other resources (their assets) to invest in making changes.</a:t>
          </a:r>
        </a:p>
      </dsp:txBody>
      <dsp:txXfrm>
        <a:off x="5161800" y="872"/>
        <a:ext cx="2173667" cy="1304200"/>
      </dsp:txXfrm>
    </dsp:sp>
    <dsp:sp modelId="{80545ED6-AC2A-4668-B46B-FD71DF4381BB}">
      <dsp:nvSpPr>
        <dsp:cNvPr id="0" name=""/>
        <dsp:cNvSpPr/>
      </dsp:nvSpPr>
      <dsp:spPr>
        <a:xfrm>
          <a:off x="379732" y="1522439"/>
          <a:ext cx="2173667" cy="130420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farm family or group has ownership or control over key resources (tenure) necessary to make changes.</a:t>
          </a:r>
        </a:p>
      </dsp:txBody>
      <dsp:txXfrm>
        <a:off x="379732" y="1522439"/>
        <a:ext cx="2173667" cy="1304200"/>
      </dsp:txXfrm>
    </dsp:sp>
    <dsp:sp modelId="{7423D9F6-9CDD-45F0-BEC6-39319D420E6E}">
      <dsp:nvSpPr>
        <dsp:cNvPr id="0" name=""/>
        <dsp:cNvSpPr/>
      </dsp:nvSpPr>
      <dsp:spPr>
        <a:xfrm>
          <a:off x="2770766" y="1522439"/>
          <a:ext cx="2173667" cy="130420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Their community is willing to work together to make the necessary changes that improve all of their lives (working together at different scales).</a:t>
          </a:r>
        </a:p>
      </dsp:txBody>
      <dsp:txXfrm>
        <a:off x="2770766" y="1522439"/>
        <a:ext cx="2173667" cy="1304200"/>
      </dsp:txXfrm>
    </dsp:sp>
    <dsp:sp modelId="{84D65054-4459-4617-BF81-67FD91D5210C}">
      <dsp:nvSpPr>
        <dsp:cNvPr id="0" name=""/>
        <dsp:cNvSpPr/>
      </dsp:nvSpPr>
      <dsp:spPr>
        <a:xfrm>
          <a:off x="5161800" y="1522439"/>
          <a:ext cx="2173667" cy="130420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Their community receives government support services, such as extension.</a:t>
          </a:r>
        </a:p>
      </dsp:txBody>
      <dsp:txXfrm>
        <a:off x="5161800" y="1522439"/>
        <a:ext cx="2173667" cy="1304200"/>
      </dsp:txXfrm>
    </dsp:sp>
    <dsp:sp modelId="{224B384B-190A-4E24-BDFE-908F607F86B9}">
      <dsp:nvSpPr>
        <dsp:cNvPr id="0" name=""/>
        <dsp:cNvSpPr/>
      </dsp:nvSpPr>
      <dsp:spPr>
        <a:xfrm>
          <a:off x="379732" y="3044006"/>
          <a:ext cx="2173667" cy="130420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They live in a country that has agricultural policies and strategies to increase national climate change resilience.</a:t>
          </a:r>
        </a:p>
      </dsp:txBody>
      <dsp:txXfrm>
        <a:off x="379732" y="3044006"/>
        <a:ext cx="2173667" cy="1304200"/>
      </dsp:txXfrm>
    </dsp:sp>
    <dsp:sp modelId="{4E1C7154-AB48-4C7B-B102-DB382BC7F23C}">
      <dsp:nvSpPr>
        <dsp:cNvPr id="0" name=""/>
        <dsp:cNvSpPr/>
      </dsp:nvSpPr>
      <dsp:spPr>
        <a:xfrm>
          <a:off x="2770766" y="3044006"/>
          <a:ext cx="2173667" cy="130420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Agricultural research and extension services support adaptation, especially for rainfed farming (national systems and structures).</a:t>
          </a:r>
        </a:p>
      </dsp:txBody>
      <dsp:txXfrm>
        <a:off x="2770766" y="3044006"/>
        <a:ext cx="2173667" cy="1304200"/>
      </dsp:txXfrm>
    </dsp:sp>
    <dsp:sp modelId="{93A5ED9B-7286-44C4-9DA7-F7E9E3AE793C}">
      <dsp:nvSpPr>
        <dsp:cNvPr id="0" name=""/>
        <dsp:cNvSpPr/>
      </dsp:nvSpPr>
      <dsp:spPr>
        <a:xfrm>
          <a:off x="5161800" y="3044006"/>
          <a:ext cx="2173667" cy="130420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Social and economic systems support fair access to water and land, education, information, financial services and infrastructure.</a:t>
          </a:r>
        </a:p>
      </dsp:txBody>
      <dsp:txXfrm>
        <a:off x="5161800" y="3044006"/>
        <a:ext cx="2173667" cy="1304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EC760-FCBD-44FE-AFFF-C937F6D8A31E}">
      <dsp:nvSpPr>
        <dsp:cNvPr id="0" name=""/>
        <dsp:cNvSpPr/>
      </dsp:nvSpPr>
      <dsp:spPr>
        <a:xfrm>
          <a:off x="0" y="0"/>
          <a:ext cx="7715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F0EB95-7134-4C8D-ABAB-151C82B9A3A6}">
      <dsp:nvSpPr>
        <dsp:cNvPr id="0" name=""/>
        <dsp:cNvSpPr/>
      </dsp:nvSpPr>
      <dsp:spPr>
        <a:xfrm>
          <a:off x="0" y="0"/>
          <a:ext cx="7715200" cy="2174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Climate change impacts men and women differently, given their different roles and responsibilities at the household and community levels. </a:t>
          </a:r>
        </a:p>
      </dsp:txBody>
      <dsp:txXfrm>
        <a:off x="0" y="0"/>
        <a:ext cx="7715200" cy="2174539"/>
      </dsp:txXfrm>
    </dsp:sp>
    <dsp:sp modelId="{33685467-75BA-46D3-A78D-370336E3B743}">
      <dsp:nvSpPr>
        <dsp:cNvPr id="0" name=""/>
        <dsp:cNvSpPr/>
      </dsp:nvSpPr>
      <dsp:spPr>
        <a:xfrm>
          <a:off x="0" y="2174539"/>
          <a:ext cx="7715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997A97-8B9B-4E0E-BEB9-B943052E4025}">
      <dsp:nvSpPr>
        <dsp:cNvPr id="0" name=""/>
        <dsp:cNvSpPr/>
      </dsp:nvSpPr>
      <dsp:spPr>
        <a:xfrm>
          <a:off x="0" y="2174539"/>
          <a:ext cx="7715200" cy="2174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Women are more exposed and vulnerable to climate change because they are often poorer, receive less education, and are not involved in political and household decision-making processes that affect their lives. </a:t>
          </a:r>
        </a:p>
      </dsp:txBody>
      <dsp:txXfrm>
        <a:off x="0" y="2174539"/>
        <a:ext cx="7715200" cy="21745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EB8B0-F1D4-46B7-91AD-344FC498D7FA}">
      <dsp:nvSpPr>
        <dsp:cNvPr id="0" name=""/>
        <dsp:cNvSpPr/>
      </dsp:nvSpPr>
      <dsp:spPr>
        <a:xfrm>
          <a:off x="0" y="58571"/>
          <a:ext cx="7239000" cy="215908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overall goal of assessments, and monitoring and evaluation activities is to effectively guide the transition of sound climate-smart agriculture policies into climate-smart agriculture programmes that are successfully implemented on the ground. </a:t>
          </a:r>
        </a:p>
      </dsp:txBody>
      <dsp:txXfrm>
        <a:off x="105398" y="163969"/>
        <a:ext cx="7028204" cy="1948292"/>
      </dsp:txXfrm>
    </dsp:sp>
    <dsp:sp modelId="{DDBC2F60-60B9-43BE-AC8A-13CBF7A4719C}">
      <dsp:nvSpPr>
        <dsp:cNvPr id="0" name=""/>
        <dsp:cNvSpPr/>
      </dsp:nvSpPr>
      <dsp:spPr>
        <a:xfrm>
          <a:off x="0" y="2336711"/>
          <a:ext cx="7239000" cy="215908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Climate change is likely to have the most severe impacts on groups that are already coping with food insecurity and vulnerable to shocks. Interventions must focus on understanding and addressing the needs and aspirations of these groups and ensure that they are included in decision-making processes. </a:t>
          </a:r>
        </a:p>
      </dsp:txBody>
      <dsp:txXfrm>
        <a:off x="105398" y="2442109"/>
        <a:ext cx="7028204" cy="194829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A0D9B-5FFB-44A1-9768-8507C5F8044F}" type="datetimeFigureOut">
              <a:rPr lang="en-US" smtClean="0"/>
              <a:pPr/>
              <a:t>6/19/2021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713621-2756-42F4-9421-DE30BB64E05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713621-2756-42F4-9421-DE30BB64E05B}" type="slidenum">
              <a:rPr lang="en-US" smtClean="0"/>
              <a:pPr/>
              <a:t>48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3" rtl="0" eaLnBrk="1" fontAlgn="auto" latinLnBrk="0" hangingPunct="1">
              <a:lnSpc>
                <a:spcPct val="100000"/>
              </a:lnSpc>
              <a:spcBef>
                <a:spcPts val="0"/>
              </a:spcBef>
              <a:spcAft>
                <a:spcPts val="0"/>
              </a:spcAft>
              <a:buClrTx/>
              <a:buSzTx/>
              <a:buFontTx/>
              <a:buNone/>
              <a:tabLst/>
              <a:defRPr/>
            </a:pPr>
            <a:fld id="{ED713621-2756-42F4-9421-DE30BB64E0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3"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4320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99" y="2130425"/>
            <a:ext cx="7486601" cy="1470026"/>
          </a:xfrm>
        </p:spPr>
        <p:txBody>
          <a:bodyPr/>
          <a:lstStyle/>
          <a:p>
            <a:r>
              <a:rPr lang="en-US" dirty="0"/>
              <a:t>Click to edit Master title style</a:t>
            </a:r>
            <a:endParaRPr lang="en-ZA" dirty="0"/>
          </a:p>
        </p:txBody>
      </p:sp>
      <p:sp>
        <p:nvSpPr>
          <p:cNvPr id="3" name="Subtitle 2"/>
          <p:cNvSpPr>
            <a:spLocks noGrp="1"/>
          </p:cNvSpPr>
          <p:nvPr>
            <p:ph type="subTitle" idx="1"/>
          </p:nvPr>
        </p:nvSpPr>
        <p:spPr>
          <a:xfrm>
            <a:off x="1514499" y="3886200"/>
            <a:ext cx="6400800" cy="1752600"/>
          </a:xfrm>
        </p:spPr>
        <p:txBody>
          <a:bodyPr>
            <a:normAutofit/>
          </a:bodyPr>
          <a:lstStyle>
            <a:lvl1pPr marL="0" indent="0" algn="l">
              <a:buNone/>
              <a:defRPr sz="2800" b="1">
                <a:solidFill>
                  <a:schemeClr val="accent2"/>
                </a:solidFill>
              </a:defRPr>
            </a:lvl1pPr>
            <a:lvl2pPr marL="457151" indent="0" algn="ctr">
              <a:buNone/>
              <a:defRPr>
                <a:solidFill>
                  <a:schemeClr val="tx1">
                    <a:tint val="75000"/>
                  </a:schemeClr>
                </a:solidFill>
              </a:defRPr>
            </a:lvl2pPr>
            <a:lvl3pPr marL="914303" indent="0" algn="ctr">
              <a:buNone/>
              <a:defRPr>
                <a:solidFill>
                  <a:schemeClr val="tx1">
                    <a:tint val="75000"/>
                  </a:schemeClr>
                </a:solidFill>
              </a:defRPr>
            </a:lvl3pPr>
            <a:lvl4pPr marL="1371454" indent="0" algn="ctr">
              <a:buNone/>
              <a:defRPr>
                <a:solidFill>
                  <a:schemeClr val="tx1">
                    <a:tint val="75000"/>
                  </a:schemeClr>
                </a:solidFill>
              </a:defRPr>
            </a:lvl4pPr>
            <a:lvl5pPr marL="1828605" indent="0" algn="ctr">
              <a:buNone/>
              <a:defRPr>
                <a:solidFill>
                  <a:schemeClr val="tx1">
                    <a:tint val="75000"/>
                  </a:schemeClr>
                </a:solidFill>
              </a:defRPr>
            </a:lvl5pPr>
            <a:lvl6pPr marL="2285755" indent="0" algn="ctr">
              <a:buNone/>
              <a:defRPr>
                <a:solidFill>
                  <a:schemeClr val="tx1">
                    <a:tint val="75000"/>
                  </a:schemeClr>
                </a:solidFill>
              </a:defRPr>
            </a:lvl6pPr>
            <a:lvl7pPr marL="2742907" indent="0" algn="ctr">
              <a:buNone/>
              <a:defRPr>
                <a:solidFill>
                  <a:schemeClr val="tx1">
                    <a:tint val="75000"/>
                  </a:schemeClr>
                </a:solidFill>
              </a:defRPr>
            </a:lvl7pPr>
            <a:lvl8pPr marL="3200058" indent="0" algn="ctr">
              <a:buNone/>
              <a:defRPr>
                <a:solidFill>
                  <a:schemeClr val="tx1">
                    <a:tint val="75000"/>
                  </a:schemeClr>
                </a:solidFill>
              </a:defRPr>
            </a:lvl8pPr>
            <a:lvl9pPr marL="3657209" indent="0" algn="ctr">
              <a:buNone/>
              <a:defRPr>
                <a:solidFill>
                  <a:schemeClr val="tx1">
                    <a:tint val="75000"/>
                  </a:schemeClr>
                </a:solidFill>
              </a:defRPr>
            </a:lvl9pPr>
          </a:lstStyle>
          <a:p>
            <a:r>
              <a:rPr lang="en-US" dirty="0"/>
              <a:t>Click to edit Master subtitle style</a:t>
            </a:r>
            <a:endParaRPr lang="en-ZA" dirty="0"/>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dirty="0"/>
              <a:t>Click to edit Master title style</a:t>
            </a:r>
            <a:endParaRPr lang="en-ZA"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3" name="Content Placeholder 2"/>
          <p:cNvSpPr>
            <a:spLocks noGrp="1"/>
          </p:cNvSpPr>
          <p:nvPr>
            <p:ph idx="1"/>
          </p:nvPr>
        </p:nvSpPr>
        <p:spPr/>
        <p:txBody>
          <a:bodyPr/>
          <a:lstStyle>
            <a:lvl1pPr marL="457200">
              <a:defRPr sz="2800"/>
            </a:lvl1pPr>
            <a:lvl2pPr marL="457200">
              <a:defRPr/>
            </a:lvl2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600" y="4406901"/>
            <a:ext cx="7523114" cy="1362075"/>
          </a:xfrm>
        </p:spPr>
        <p:txBody>
          <a:bodyPr anchor="t">
            <a:noAutofit/>
          </a:bodyPr>
          <a:lstStyle>
            <a:lvl1pPr algn="l">
              <a:defRPr sz="4400" b="0" cap="none"/>
            </a:lvl1pPr>
          </a:lstStyle>
          <a:p>
            <a:r>
              <a:rPr lang="en-US" dirty="0"/>
              <a:t>Click to edit master title style</a:t>
            </a:r>
            <a:endParaRPr lang="en-ZA" dirty="0"/>
          </a:p>
        </p:txBody>
      </p:sp>
      <p:sp>
        <p:nvSpPr>
          <p:cNvPr id="3" name="Text Placeholder 2"/>
          <p:cNvSpPr>
            <a:spLocks noGrp="1"/>
          </p:cNvSpPr>
          <p:nvPr>
            <p:ph type="body" idx="1"/>
          </p:nvPr>
        </p:nvSpPr>
        <p:spPr>
          <a:xfrm>
            <a:off x="971600" y="2906713"/>
            <a:ext cx="7523114" cy="1500187"/>
          </a:xfrm>
        </p:spPr>
        <p:txBody>
          <a:bodyPr anchor="b">
            <a:normAutofit/>
          </a:bodyPr>
          <a:lstStyle>
            <a:lvl1pPr marL="0" indent="0">
              <a:buNone/>
              <a:defRPr sz="2800" b="1">
                <a:solidFill>
                  <a:schemeClr val="accent2"/>
                </a:solidFill>
              </a:defRPr>
            </a:lvl1pPr>
            <a:lvl2pPr marL="457151" indent="0">
              <a:buNone/>
              <a:defRPr sz="1800">
                <a:solidFill>
                  <a:schemeClr val="tx1">
                    <a:tint val="75000"/>
                  </a:schemeClr>
                </a:solidFill>
              </a:defRPr>
            </a:lvl2pPr>
            <a:lvl3pPr marL="914303" indent="0">
              <a:buNone/>
              <a:defRPr sz="1600">
                <a:solidFill>
                  <a:schemeClr val="tx1">
                    <a:tint val="75000"/>
                  </a:schemeClr>
                </a:solidFill>
              </a:defRPr>
            </a:lvl3pPr>
            <a:lvl4pPr marL="1371454" indent="0">
              <a:buNone/>
              <a:defRPr sz="1400">
                <a:solidFill>
                  <a:schemeClr val="tx1">
                    <a:tint val="75000"/>
                  </a:schemeClr>
                </a:solidFill>
              </a:defRPr>
            </a:lvl4pPr>
            <a:lvl5pPr marL="1828605" indent="0">
              <a:buNone/>
              <a:defRPr sz="1400">
                <a:solidFill>
                  <a:schemeClr val="tx1">
                    <a:tint val="75000"/>
                  </a:schemeClr>
                </a:solidFill>
              </a:defRPr>
            </a:lvl5pPr>
            <a:lvl6pPr marL="2285755" indent="0">
              <a:buNone/>
              <a:defRPr sz="1400">
                <a:solidFill>
                  <a:schemeClr val="tx1">
                    <a:tint val="75000"/>
                  </a:schemeClr>
                </a:solidFill>
              </a:defRPr>
            </a:lvl6pPr>
            <a:lvl7pPr marL="2742907" indent="0">
              <a:buNone/>
              <a:defRPr sz="1400">
                <a:solidFill>
                  <a:schemeClr val="tx1">
                    <a:tint val="75000"/>
                  </a:schemeClr>
                </a:solidFill>
              </a:defRPr>
            </a:lvl7pPr>
            <a:lvl8pPr marL="3200058" indent="0">
              <a:buNone/>
              <a:defRPr sz="1400">
                <a:solidFill>
                  <a:schemeClr val="tx1">
                    <a:tint val="75000"/>
                  </a:schemeClr>
                </a:solidFill>
              </a:defRPr>
            </a:lvl8pPr>
            <a:lvl9pPr marL="3657209"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476671"/>
            <a:ext cx="7715200" cy="940967"/>
          </a:xfrm>
        </p:spPr>
        <p:txBody>
          <a:bodyPr/>
          <a:lstStyle/>
          <a:p>
            <a:r>
              <a:rPr lang="en-US"/>
              <a:t>Click to edit Master title style</a:t>
            </a:r>
            <a:endParaRPr lang="en-ZA"/>
          </a:p>
        </p:txBody>
      </p:sp>
      <p:sp>
        <p:nvSpPr>
          <p:cNvPr id="3" name="Content Placeholder 2"/>
          <p:cNvSpPr>
            <a:spLocks noGrp="1"/>
          </p:cNvSpPr>
          <p:nvPr>
            <p:ph sz="half" idx="1"/>
          </p:nvPr>
        </p:nvSpPr>
        <p:spPr>
          <a:xfrm>
            <a:off x="971600" y="1600200"/>
            <a:ext cx="3816424" cy="4525963"/>
          </a:xfrm>
        </p:spPr>
        <p:txBody>
          <a:bodyPr/>
          <a:lstStyle>
            <a:lvl1pPr>
              <a:defRPr sz="28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p:txBody>
          <a:bodyPr/>
          <a:lstStyle/>
          <a:p>
            <a:fld id="{85403740-69A3-4F16-8E20-4304D2264E47}" type="slidenum">
              <a:rPr lang="en-ZA" smtClean="0"/>
              <a:pPr/>
              <a:t>‹#›</a:t>
            </a:fld>
            <a:endParaRPr lang="en-ZA"/>
          </a:p>
        </p:txBody>
      </p:sp>
      <p:sp>
        <p:nvSpPr>
          <p:cNvPr id="8" name="Content Placeholder 2"/>
          <p:cNvSpPr>
            <a:spLocks noGrp="1"/>
          </p:cNvSpPr>
          <p:nvPr>
            <p:ph sz="half" idx="13"/>
          </p:nvPr>
        </p:nvSpPr>
        <p:spPr>
          <a:xfrm>
            <a:off x="4860032" y="1600200"/>
            <a:ext cx="3826768" cy="4525963"/>
          </a:xfrm>
        </p:spPr>
        <p:txBody>
          <a:bodyPr/>
          <a:lstStyle>
            <a:lvl1pPr>
              <a:defRPr sz="28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1600" y="476671"/>
            <a:ext cx="7715200" cy="940967"/>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971600" y="1535113"/>
            <a:ext cx="3816424" cy="639762"/>
          </a:xfrm>
        </p:spPr>
        <p:txBody>
          <a:bodyPr anchor="b"/>
          <a:lstStyle>
            <a:lvl1pPr marL="0" indent="0">
              <a:buNone/>
              <a:defRPr sz="2400" b="1">
                <a:solidFill>
                  <a:schemeClr val="accent2"/>
                </a:solidFill>
              </a:defRPr>
            </a:lvl1pPr>
            <a:lvl2pPr marL="457151" indent="0">
              <a:buNone/>
              <a:defRPr sz="2000" b="1"/>
            </a:lvl2pPr>
            <a:lvl3pPr marL="914303" indent="0">
              <a:buNone/>
              <a:defRPr sz="1800" b="1"/>
            </a:lvl3pPr>
            <a:lvl4pPr marL="1371454" indent="0">
              <a:buNone/>
              <a:defRPr sz="1600" b="1"/>
            </a:lvl4pPr>
            <a:lvl5pPr marL="1828605" indent="0">
              <a:buNone/>
              <a:defRPr sz="1600" b="1"/>
            </a:lvl5pPr>
            <a:lvl6pPr marL="2285755" indent="0">
              <a:buNone/>
              <a:defRPr sz="1600" b="1"/>
            </a:lvl6pPr>
            <a:lvl7pPr marL="2742907" indent="0">
              <a:buNone/>
              <a:defRPr sz="1600" b="1"/>
            </a:lvl7pPr>
            <a:lvl8pPr marL="3200058" indent="0">
              <a:buNone/>
              <a:defRPr sz="1600" b="1"/>
            </a:lvl8pPr>
            <a:lvl9pPr marL="36572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71600" y="2174876"/>
            <a:ext cx="3816424" cy="3951288"/>
          </a:xfrm>
        </p:spPr>
        <p:txBody>
          <a:bodyPr/>
          <a:lstStyle>
            <a:lvl1pPr>
              <a:defRPr sz="28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9" name="Slide Number Placeholder 8"/>
          <p:cNvSpPr>
            <a:spLocks noGrp="1"/>
          </p:cNvSpPr>
          <p:nvPr>
            <p:ph type="sldNum" sz="quarter" idx="12"/>
          </p:nvPr>
        </p:nvSpPr>
        <p:spPr/>
        <p:txBody>
          <a:bodyPr/>
          <a:lstStyle/>
          <a:p>
            <a:fld id="{85403740-69A3-4F16-8E20-4304D2264E47}" type="slidenum">
              <a:rPr lang="en-ZA" smtClean="0"/>
              <a:pPr/>
              <a:t>‹#›</a:t>
            </a:fld>
            <a:endParaRPr lang="en-ZA"/>
          </a:p>
        </p:txBody>
      </p:sp>
      <p:sp>
        <p:nvSpPr>
          <p:cNvPr id="12" name="Text Placeholder 2"/>
          <p:cNvSpPr>
            <a:spLocks noGrp="1"/>
          </p:cNvSpPr>
          <p:nvPr>
            <p:ph type="body" idx="13"/>
          </p:nvPr>
        </p:nvSpPr>
        <p:spPr>
          <a:xfrm>
            <a:off x="4870376" y="1535113"/>
            <a:ext cx="3816424" cy="639762"/>
          </a:xfrm>
        </p:spPr>
        <p:txBody>
          <a:bodyPr anchor="b"/>
          <a:lstStyle>
            <a:lvl1pPr marL="0" indent="0">
              <a:buNone/>
              <a:defRPr sz="2400" b="1">
                <a:solidFill>
                  <a:schemeClr val="accent2"/>
                </a:solidFill>
              </a:defRPr>
            </a:lvl1pPr>
            <a:lvl2pPr marL="457151" indent="0">
              <a:buNone/>
              <a:defRPr sz="2000" b="1"/>
            </a:lvl2pPr>
            <a:lvl3pPr marL="914303" indent="0">
              <a:buNone/>
              <a:defRPr sz="1800" b="1"/>
            </a:lvl3pPr>
            <a:lvl4pPr marL="1371454" indent="0">
              <a:buNone/>
              <a:defRPr sz="1600" b="1"/>
            </a:lvl4pPr>
            <a:lvl5pPr marL="1828605" indent="0">
              <a:buNone/>
              <a:defRPr sz="1600" b="1"/>
            </a:lvl5pPr>
            <a:lvl6pPr marL="2285755" indent="0">
              <a:buNone/>
              <a:defRPr sz="1600" b="1"/>
            </a:lvl6pPr>
            <a:lvl7pPr marL="2742907" indent="0">
              <a:buNone/>
              <a:defRPr sz="1600" b="1"/>
            </a:lvl7pPr>
            <a:lvl8pPr marL="3200058" indent="0">
              <a:buNone/>
              <a:defRPr sz="1600" b="1"/>
            </a:lvl8pPr>
            <a:lvl9pPr marL="3657209" indent="0">
              <a:buNone/>
              <a:defRPr sz="1600" b="1"/>
            </a:lvl9pPr>
          </a:lstStyle>
          <a:p>
            <a:pPr lvl="0"/>
            <a:r>
              <a:rPr lang="en-US" dirty="0"/>
              <a:t>Click to edit Master text styles</a:t>
            </a:r>
          </a:p>
        </p:txBody>
      </p:sp>
      <p:sp>
        <p:nvSpPr>
          <p:cNvPr id="13" name="Content Placeholder 3"/>
          <p:cNvSpPr>
            <a:spLocks noGrp="1"/>
          </p:cNvSpPr>
          <p:nvPr>
            <p:ph sz="half" idx="14"/>
          </p:nvPr>
        </p:nvSpPr>
        <p:spPr>
          <a:xfrm>
            <a:off x="4870376" y="2174876"/>
            <a:ext cx="3816424" cy="3951288"/>
          </a:xfrm>
        </p:spPr>
        <p:txBody>
          <a:bodyPr/>
          <a:lstStyle>
            <a:lvl1pPr>
              <a:defRPr sz="28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Slide Number Placeholder 4"/>
          <p:cNvSpPr>
            <a:spLocks noGrp="1"/>
          </p:cNvSpPr>
          <p:nvPr>
            <p:ph type="sldNum" sz="quarter" idx="12"/>
          </p:nvPr>
        </p:nvSpPr>
        <p:spPr/>
        <p:txBody>
          <a:bodyPr/>
          <a:lstStyle/>
          <a:p>
            <a:fld id="{85403740-69A3-4F16-8E20-4304D2264E47}"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403740-69A3-4F16-8E20-4304D2264E47}"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2720280" cy="1162050"/>
          </a:xfrm>
        </p:spPr>
        <p:txBody>
          <a:bodyPr anchor="b">
            <a:noAutofit/>
          </a:bodyPr>
          <a:lstStyle>
            <a:lvl1pPr algn="l">
              <a:defRPr sz="2800" b="1"/>
            </a:lvl1pPr>
          </a:lstStyle>
          <a:p>
            <a:r>
              <a:rPr lang="en-US" dirty="0"/>
              <a:t>Click to edit Master title style</a:t>
            </a:r>
            <a:endParaRPr lang="en-ZA" dirty="0"/>
          </a:p>
        </p:txBody>
      </p:sp>
      <p:sp>
        <p:nvSpPr>
          <p:cNvPr id="3" name="Content Placeholder 2"/>
          <p:cNvSpPr>
            <a:spLocks noGrp="1"/>
          </p:cNvSpPr>
          <p:nvPr>
            <p:ph idx="1"/>
          </p:nvPr>
        </p:nvSpPr>
        <p:spPr>
          <a:xfrm>
            <a:off x="3707904" y="273050"/>
            <a:ext cx="4978896" cy="5853113"/>
          </a:xfrm>
        </p:spPr>
        <p:txBody>
          <a:bodyPr/>
          <a:lstStyle>
            <a:lvl1pPr>
              <a:defRPr sz="2800"/>
            </a:lvl1pPr>
            <a:lvl2pPr>
              <a:defRPr sz="22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899592" y="1422698"/>
            <a:ext cx="2720280" cy="4691063"/>
          </a:xfrm>
        </p:spPr>
        <p:txBody>
          <a:bodyPr>
            <a:normAutofit/>
          </a:bodyPr>
          <a:lstStyle>
            <a:lvl1pPr marL="0" indent="0">
              <a:buNone/>
              <a:defRPr sz="2200"/>
            </a:lvl1pPr>
            <a:lvl2pPr marL="457151" indent="0">
              <a:buNone/>
              <a:defRPr sz="1200"/>
            </a:lvl2pPr>
            <a:lvl3pPr marL="914303" indent="0">
              <a:buNone/>
              <a:defRPr sz="1000"/>
            </a:lvl3pPr>
            <a:lvl4pPr marL="1371454" indent="0">
              <a:buNone/>
              <a:defRPr sz="1000"/>
            </a:lvl4pPr>
            <a:lvl5pPr marL="1828605" indent="0">
              <a:buNone/>
              <a:defRPr sz="1000"/>
            </a:lvl5pPr>
            <a:lvl6pPr marL="2285755" indent="0">
              <a:buNone/>
              <a:defRPr sz="1000"/>
            </a:lvl6pPr>
            <a:lvl7pPr marL="2742907" indent="0">
              <a:buNone/>
              <a:defRPr sz="1000"/>
            </a:lvl7pPr>
            <a:lvl8pPr marL="3200058" indent="0">
              <a:buNone/>
              <a:defRPr sz="1000"/>
            </a:lvl8pPr>
            <a:lvl9pPr marL="3657209"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85403740-69A3-4F16-8E20-4304D2264E47}"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800" b="1">
                <a:solidFill>
                  <a:schemeClr val="accent2"/>
                </a:solidFill>
              </a:defRPr>
            </a:lvl1pPr>
          </a:lstStyle>
          <a:p>
            <a:r>
              <a:rPr lang="en-US" dirty="0"/>
              <a:t>Click to edit Master title style</a:t>
            </a:r>
            <a:endParaRPr lang="en-ZA" dirty="0"/>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51" indent="0">
              <a:buNone/>
              <a:defRPr sz="2800"/>
            </a:lvl2pPr>
            <a:lvl3pPr marL="914303" indent="0">
              <a:buNone/>
              <a:defRPr sz="2400"/>
            </a:lvl3pPr>
            <a:lvl4pPr marL="1371454" indent="0">
              <a:buNone/>
              <a:defRPr sz="2000"/>
            </a:lvl4pPr>
            <a:lvl5pPr marL="1828605" indent="0">
              <a:buNone/>
              <a:defRPr sz="2000"/>
            </a:lvl5pPr>
            <a:lvl6pPr marL="2285755" indent="0">
              <a:buNone/>
              <a:defRPr sz="2000"/>
            </a:lvl6pPr>
            <a:lvl7pPr marL="2742907" indent="0">
              <a:buNone/>
              <a:defRPr sz="2000"/>
            </a:lvl7pPr>
            <a:lvl8pPr marL="3200058" indent="0">
              <a:buNone/>
              <a:defRPr sz="2000"/>
            </a:lvl8pPr>
            <a:lvl9pPr marL="3657209"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200"/>
            </a:lvl1pPr>
            <a:lvl2pPr marL="457151" indent="0">
              <a:buNone/>
              <a:defRPr sz="1200"/>
            </a:lvl2pPr>
            <a:lvl3pPr marL="914303" indent="0">
              <a:buNone/>
              <a:defRPr sz="1000"/>
            </a:lvl3pPr>
            <a:lvl4pPr marL="1371454" indent="0">
              <a:buNone/>
              <a:defRPr sz="1000"/>
            </a:lvl4pPr>
            <a:lvl5pPr marL="1828605" indent="0">
              <a:buNone/>
              <a:defRPr sz="1000"/>
            </a:lvl5pPr>
            <a:lvl6pPr marL="2285755" indent="0">
              <a:buNone/>
              <a:defRPr sz="1000"/>
            </a:lvl6pPr>
            <a:lvl7pPr marL="2742907" indent="0">
              <a:buNone/>
              <a:defRPr sz="1000"/>
            </a:lvl7pPr>
            <a:lvl8pPr marL="3200058" indent="0">
              <a:buNone/>
              <a:defRPr sz="1000"/>
            </a:lvl8pPr>
            <a:lvl9pPr marL="3657209"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85403740-69A3-4F16-8E20-4304D2264E47}"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1600" y="476671"/>
            <a:ext cx="7715200" cy="940967"/>
          </a:xfrm>
          <a:prstGeom prst="rect">
            <a:avLst/>
          </a:prstGeom>
        </p:spPr>
        <p:txBody>
          <a:bodyPr vert="horz" lIns="91431" tIns="45715" rIns="91431" bIns="45715"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971600" y="1600201"/>
            <a:ext cx="7715200" cy="4349080"/>
          </a:xfrm>
          <a:prstGeom prst="rect">
            <a:avLst/>
          </a:prstGeom>
        </p:spPr>
        <p:txBody>
          <a:bodyPr vert="horz" lIns="91431" tIns="45715" rIns="91431" bIns="45715" rtlCol="0">
            <a:normAutofit/>
          </a:bodyPr>
          <a:lstStyle/>
          <a:p>
            <a:pPr lvl="0"/>
            <a:r>
              <a:rPr lang="en-US" dirty="0"/>
              <a:t>Click to edit Master text style</a:t>
            </a:r>
          </a:p>
          <a:p>
            <a:pPr lvl="1"/>
            <a:r>
              <a:rPr lang="en-US" dirty="0"/>
              <a:t>Second level</a:t>
            </a:r>
          </a:p>
        </p:txBody>
      </p:sp>
      <p:sp>
        <p:nvSpPr>
          <p:cNvPr id="6" name="Slide Number Placeholder 5"/>
          <p:cNvSpPr>
            <a:spLocks noGrp="1"/>
          </p:cNvSpPr>
          <p:nvPr>
            <p:ph type="sldNum" sz="quarter" idx="4"/>
          </p:nvPr>
        </p:nvSpPr>
        <p:spPr>
          <a:xfrm>
            <a:off x="3505200" y="6356351"/>
            <a:ext cx="2133600" cy="365125"/>
          </a:xfrm>
          <a:prstGeom prst="rect">
            <a:avLst/>
          </a:prstGeom>
        </p:spPr>
        <p:txBody>
          <a:bodyPr vert="horz" lIns="91431" tIns="45715" rIns="91431" bIns="45715" rtlCol="0" anchor="ctr"/>
          <a:lstStyle>
            <a:lvl1pPr algn="ctr">
              <a:defRPr sz="1200">
                <a:solidFill>
                  <a:schemeClr val="tx1">
                    <a:tint val="75000"/>
                  </a:schemeClr>
                </a:solidFill>
              </a:defRPr>
            </a:lvl1pPr>
          </a:lstStyle>
          <a:p>
            <a:pPr>
              <a:spcBef>
                <a:spcPct val="0"/>
              </a:spcBef>
              <a:defRPr/>
            </a:pPr>
            <a:fld id="{145DFFE1-B329-4FF6-8C89-BBA313788BC7}" type="slidenum">
              <a:rPr lang="de-DE" smtClean="0">
                <a:solidFill>
                  <a:srgbClr val="307A46"/>
                </a:solidFill>
              </a:rPr>
              <a:pPr>
                <a:spcBef>
                  <a:spcPct val="0"/>
                </a:spcBef>
                <a:defRPr/>
              </a:pPr>
              <a:t>‹#›</a:t>
            </a:fld>
            <a:endParaRPr lang="de-DE" dirty="0">
              <a:solidFill>
                <a:srgbClr val="307A46"/>
              </a:solidFill>
            </a:endParaRPr>
          </a:p>
        </p:txBody>
      </p:sp>
      <p:pic>
        <p:nvPicPr>
          <p:cNvPr id="14" name="Picture 22" descr="gfras_the original frutiger"/>
          <p:cNvPicPr>
            <a:picLocks noChangeAspect="1" noChangeArrowheads="1"/>
          </p:cNvPicPr>
          <p:nvPr userDrawn="1"/>
        </p:nvPicPr>
        <p:blipFill>
          <a:blip r:embed="rId13" cstate="print"/>
          <a:srcRect/>
          <a:stretch>
            <a:fillRect/>
          </a:stretch>
        </p:blipFill>
        <p:spPr bwMode="auto">
          <a:xfrm>
            <a:off x="104776" y="5121275"/>
            <a:ext cx="1474788" cy="1620838"/>
          </a:xfrm>
          <a:prstGeom prst="rect">
            <a:avLst/>
          </a:prstGeom>
          <a:noFill/>
        </p:spPr>
      </p:pic>
      <p:pic>
        <p:nvPicPr>
          <p:cNvPr id="15" name="Picture 28" descr="gfras_face_blue"/>
          <p:cNvPicPr>
            <a:picLocks noChangeAspect="1" noChangeArrowheads="1"/>
          </p:cNvPicPr>
          <p:nvPr userDrawn="1"/>
        </p:nvPicPr>
        <p:blipFill>
          <a:blip r:embed="rId14" cstate="print"/>
          <a:srcRect/>
          <a:stretch>
            <a:fillRect/>
          </a:stretch>
        </p:blipFill>
        <p:spPr bwMode="auto">
          <a:xfrm>
            <a:off x="-115887" y="-58737"/>
            <a:ext cx="1003301" cy="6013451"/>
          </a:xfrm>
          <a:prstGeom prst="rect">
            <a:avLst/>
          </a:prstGeom>
          <a:noFill/>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57609" y="5843457"/>
            <a:ext cx="1691191" cy="101454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03" rtl="0" eaLnBrk="1" latinLnBrk="0" hangingPunct="1">
        <a:spcBef>
          <a:spcPct val="0"/>
        </a:spcBef>
        <a:buNone/>
        <a:defRPr sz="4400" kern="1200">
          <a:solidFill>
            <a:schemeClr val="accent1"/>
          </a:solidFill>
          <a:latin typeface="Tahoma" pitchFamily="34" charset="0"/>
          <a:ea typeface="Tahoma" pitchFamily="34" charset="0"/>
          <a:cs typeface="Tahoma" pitchFamily="34" charset="0"/>
        </a:defRPr>
      </a:lvl1pPr>
    </p:titleStyle>
    <p:bodyStyle>
      <a:lvl1pPr marL="457200" indent="-457200" algn="l" defTabSz="914303" rtl="0" eaLnBrk="1" latinLnBrk="0" hangingPunct="1">
        <a:spcBef>
          <a:spcPct val="20000"/>
        </a:spcBef>
        <a:buClr>
          <a:schemeClr val="accent2"/>
        </a:buClr>
        <a:buFont typeface="Wingdings" pitchFamily="2" charset="2"/>
        <a:buChar char="§"/>
        <a:defRPr sz="2800" kern="1200">
          <a:solidFill>
            <a:schemeClr val="tx1">
              <a:lumMod val="90000"/>
              <a:lumOff val="10000"/>
            </a:schemeClr>
          </a:solidFill>
          <a:latin typeface="+mn-lt"/>
          <a:ea typeface="+mn-ea"/>
          <a:cs typeface="+mn-cs"/>
        </a:defRPr>
      </a:lvl1pPr>
      <a:lvl2pPr marL="457200" indent="-457200" algn="l" defTabSz="914303" rtl="0" eaLnBrk="1" latinLnBrk="0" hangingPunct="1">
        <a:spcBef>
          <a:spcPct val="20000"/>
        </a:spcBef>
        <a:buClr>
          <a:schemeClr val="accent1"/>
        </a:buClr>
        <a:buFont typeface="Arial" pitchFamily="34" charset="0"/>
        <a:buChar char="•"/>
        <a:defRPr sz="2200" kern="1200">
          <a:solidFill>
            <a:schemeClr val="tx1">
              <a:lumMod val="90000"/>
              <a:lumOff val="10000"/>
            </a:schemeClr>
          </a:solidFill>
          <a:latin typeface="+mn-lt"/>
          <a:ea typeface="+mn-ea"/>
          <a:cs typeface="+mn-cs"/>
        </a:defRPr>
      </a:lvl2pPr>
      <a:lvl3pPr marL="0" indent="-457200" algn="just" defTabSz="914303"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332"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3"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zlfwdsEDC4Q"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video.nationalgeographic.com/video/101-videos/global-warming-10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8E3VxRoyIUs"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9yZiYtoezlY" TargetMode="Externa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ToPrATT-ISo" TargetMode="Externa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Mz6DtCMVEVw"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ZA" dirty="0"/>
              <a:t>Risk Management and Adaptation in Extension and Advisory Services</a:t>
            </a:r>
          </a:p>
        </p:txBody>
      </p:sp>
      <p:sp>
        <p:nvSpPr>
          <p:cNvPr id="3" name="Subtitle 2"/>
          <p:cNvSpPr>
            <a:spLocks noGrp="1"/>
          </p:cNvSpPr>
          <p:nvPr>
            <p:ph type="subTitle" idx="1"/>
          </p:nvPr>
        </p:nvSpPr>
        <p:spPr/>
        <p:txBody>
          <a:bodyPr/>
          <a:lstStyle/>
          <a:p>
            <a:pPr algn="ctr"/>
            <a:r>
              <a:rPr lang="en-ZA" dirty="0"/>
              <a:t>Global Forum for Rural Advisory Services (GFRAS)</a:t>
            </a:r>
          </a:p>
        </p:txBody>
      </p:sp>
      <p:sp>
        <p:nvSpPr>
          <p:cNvPr id="4" name="TextBox 3"/>
          <p:cNvSpPr txBox="1"/>
          <p:nvPr/>
        </p:nvSpPr>
        <p:spPr>
          <a:xfrm>
            <a:off x="1500996" y="5014917"/>
            <a:ext cx="6504280" cy="400110"/>
          </a:xfrm>
          <a:prstGeom prst="rect">
            <a:avLst/>
          </a:prstGeom>
          <a:noFill/>
        </p:spPr>
        <p:txBody>
          <a:bodyPr wrap="square" rtlCol="0">
            <a:spAutoFit/>
          </a:bodyPr>
          <a:lstStyle/>
          <a:p>
            <a:pPr algn="ctr"/>
            <a:r>
              <a:rPr lang="en-ZA" sz="2000" dirty="0">
                <a:solidFill>
                  <a:schemeClr val="accent2"/>
                </a:solidFill>
              </a:rPr>
              <a:t>Part of the </a:t>
            </a:r>
            <a:r>
              <a:rPr lang="en-ZA" sz="2000" i="1" dirty="0">
                <a:solidFill>
                  <a:schemeClr val="accent2"/>
                </a:solidFill>
              </a:rPr>
              <a:t>New </a:t>
            </a:r>
            <a:r>
              <a:rPr lang="en-ZA" sz="2000" i="1" dirty="0" err="1">
                <a:solidFill>
                  <a:schemeClr val="accent2"/>
                </a:solidFill>
              </a:rPr>
              <a:t>Extensionist</a:t>
            </a:r>
            <a:r>
              <a:rPr lang="en-ZA" sz="2000" i="1" dirty="0">
                <a:solidFill>
                  <a:schemeClr val="accent2"/>
                </a:solidFill>
              </a:rPr>
              <a:t> Learning 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Risk perception and human behaviour</a:t>
            </a:r>
          </a:p>
        </p:txBody>
      </p:sp>
      <p:sp>
        <p:nvSpPr>
          <p:cNvPr id="3" name="Content Placeholder 2"/>
          <p:cNvSpPr>
            <a:spLocks noGrp="1"/>
          </p:cNvSpPr>
          <p:nvPr>
            <p:ph sz="half" idx="1"/>
          </p:nvPr>
        </p:nvSpPr>
        <p:spPr>
          <a:xfrm>
            <a:off x="971600" y="2027237"/>
            <a:ext cx="3816424" cy="4525963"/>
          </a:xfrm>
        </p:spPr>
        <p:txBody>
          <a:bodyPr>
            <a:normAutofit/>
          </a:bodyPr>
          <a:lstStyle/>
          <a:p>
            <a:r>
              <a:rPr lang="en-ZA" dirty="0"/>
              <a:t>Risk perception</a:t>
            </a:r>
          </a:p>
          <a:p>
            <a:pPr lvl="1"/>
            <a:r>
              <a:rPr lang="en-ZA" dirty="0"/>
              <a:t>Varies between individuals based on:</a:t>
            </a:r>
          </a:p>
          <a:p>
            <a:pPr lvl="2"/>
            <a:r>
              <a:rPr lang="en-ZA" dirty="0"/>
              <a:t>Learned knowledge</a:t>
            </a:r>
          </a:p>
          <a:p>
            <a:pPr lvl="2"/>
            <a:r>
              <a:rPr lang="en-ZA" dirty="0"/>
              <a:t>Personal experience</a:t>
            </a:r>
          </a:p>
          <a:p>
            <a:pPr lvl="2"/>
            <a:r>
              <a:rPr lang="en-ZA" dirty="0"/>
              <a:t>beliefs</a:t>
            </a:r>
          </a:p>
          <a:p>
            <a:pPr lvl="1"/>
            <a:endParaRPr lang="en-ZA" dirty="0"/>
          </a:p>
        </p:txBody>
      </p:sp>
      <p:pic>
        <p:nvPicPr>
          <p:cNvPr id="6" name="Content Placeholder 5" descr="stock-vector-thinking-heads-icons-vector-eps-117549529.jpg"/>
          <p:cNvPicPr>
            <a:picLocks noGrp="1" noChangeAspect="1"/>
          </p:cNvPicPr>
          <p:nvPr>
            <p:ph sz="half" idx="13"/>
          </p:nvPr>
        </p:nvPicPr>
        <p:blipFill>
          <a:blip r:embed="rId2" cstate="print"/>
          <a:stretch>
            <a:fillRect/>
          </a:stretch>
        </p:blipFill>
        <p:spPr>
          <a:xfrm>
            <a:off x="5029200" y="1910836"/>
            <a:ext cx="3691680" cy="369168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Understanding statistics</a:t>
            </a:r>
          </a:p>
        </p:txBody>
      </p:sp>
      <p:sp>
        <p:nvSpPr>
          <p:cNvPr id="3" name="Content Placeholder 2"/>
          <p:cNvSpPr>
            <a:spLocks noGrp="1"/>
          </p:cNvSpPr>
          <p:nvPr>
            <p:ph type="body" sz="half" idx="2"/>
          </p:nvPr>
        </p:nvSpPr>
        <p:spPr/>
        <p:txBody>
          <a:bodyPr>
            <a:normAutofit/>
          </a:bodyPr>
          <a:lstStyle/>
          <a:p>
            <a:r>
              <a:rPr lang="en-ZA" dirty="0"/>
              <a:t>Statistics are a powerful tool in evaluating risk and uncertainty</a:t>
            </a:r>
          </a:p>
        </p:txBody>
      </p:sp>
      <p:pic>
        <p:nvPicPr>
          <p:cNvPr id="9" name="Picture Placeholder 8" descr="Capture.PNG">
            <a:hlinkClick r:id="rId2"/>
          </p:cNvPr>
          <p:cNvPicPr>
            <a:picLocks noGrp="1" noChangeAspect="1"/>
          </p:cNvPicPr>
          <p:nvPr>
            <p:ph type="pic" idx="1"/>
          </p:nvPr>
        </p:nvPicPr>
        <p:blipFill>
          <a:blip r:embed="rId3" cstate="print"/>
          <a:srcRect t="1258" b="1258"/>
          <a:stretch>
            <a:fillRect/>
          </a:stretch>
        </p:blipFill>
        <p:spPr>
          <a:xfrm>
            <a:off x="1676400" y="838200"/>
            <a:ext cx="6361112" cy="350202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Risk management steps</a:t>
            </a:r>
          </a:p>
        </p:txBody>
      </p:sp>
      <p:sp>
        <p:nvSpPr>
          <p:cNvPr id="6" name="Content Placeholder 5"/>
          <p:cNvSpPr>
            <a:spLocks noGrp="1"/>
          </p:cNvSpPr>
          <p:nvPr>
            <p:ph idx="1"/>
          </p:nvPr>
        </p:nvSpPr>
        <p:spPr/>
        <p:txBody>
          <a:bodyPr>
            <a:normAutofit/>
          </a:bodyPr>
          <a:lstStyle/>
          <a:p>
            <a:r>
              <a:rPr lang="en-US" dirty="0"/>
              <a:t>Step 1: Identification</a:t>
            </a:r>
          </a:p>
          <a:p>
            <a:pPr lvl="1"/>
            <a:r>
              <a:rPr lang="en-ZA" dirty="0"/>
              <a:t>Risks are identified based on the exposure and vulnerability of individuals and the context they find themselves in</a:t>
            </a:r>
            <a:endParaRPr lang="en-US" dirty="0"/>
          </a:p>
          <a:p>
            <a:r>
              <a:rPr lang="en-US" dirty="0"/>
              <a:t>Step 2: Evaluation</a:t>
            </a:r>
          </a:p>
          <a:p>
            <a:pPr lvl="1"/>
            <a:r>
              <a:rPr lang="en-ZA" dirty="0"/>
              <a:t>Identified hazards are measured in terms of their severity and likelihood</a:t>
            </a:r>
            <a:endParaRPr lang="en-US" dirty="0"/>
          </a:p>
          <a:p>
            <a:r>
              <a:rPr lang="en-US" dirty="0"/>
              <a:t>Step 3: Assessment and mitigation</a:t>
            </a:r>
          </a:p>
          <a:p>
            <a:pPr lvl="1"/>
            <a:r>
              <a:rPr lang="en-ZA" dirty="0"/>
              <a:t>Identified risks are analysed in order to take steps to decrease their likelihood and severity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Adaptation and climate change</a:t>
            </a:r>
            <a:endParaRPr lang="en-ZA" dirty="0"/>
          </a:p>
        </p:txBody>
      </p:sp>
      <p:sp>
        <p:nvSpPr>
          <p:cNvPr id="3" name="Text Placeholder 2"/>
          <p:cNvSpPr>
            <a:spLocks noGrp="1"/>
          </p:cNvSpPr>
          <p:nvPr>
            <p:ph type="body" idx="1"/>
          </p:nvPr>
        </p:nvSpPr>
        <p:spPr/>
        <p:txBody>
          <a:bodyPr/>
          <a:lstStyle/>
          <a:p>
            <a:r>
              <a:rPr lang="en-ZA" dirty="0"/>
              <a:t>Study unit 2 – Part 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3" name="Content Placeholder 2"/>
          <p:cNvSpPr>
            <a:spLocks noGrp="1"/>
          </p:cNvSpPr>
          <p:nvPr>
            <p:ph idx="1"/>
          </p:nvPr>
        </p:nvSpPr>
        <p:spPr/>
        <p:txBody>
          <a:bodyPr/>
          <a:lstStyle/>
          <a:p>
            <a:r>
              <a:rPr lang="en-ZA" dirty="0"/>
              <a:t>Study unit 2 – Part 1 is about:</a:t>
            </a:r>
          </a:p>
          <a:p>
            <a:pPr lvl="1"/>
            <a:r>
              <a:rPr lang="en-ZA" dirty="0"/>
              <a:t>Adaptation in context</a:t>
            </a:r>
          </a:p>
          <a:p>
            <a:pPr lvl="1"/>
            <a:r>
              <a:rPr lang="en-ZA" dirty="0"/>
              <a:t>Community engagement in climate change</a:t>
            </a:r>
          </a:p>
          <a:p>
            <a:pPr lvl="1"/>
            <a:r>
              <a:rPr lang="en-ZA" dirty="0"/>
              <a:t>Vulnerabilities to climate change</a:t>
            </a:r>
          </a:p>
          <a:p>
            <a:pPr lvl="1"/>
            <a:r>
              <a:rPr lang="en-ZA" dirty="0"/>
              <a:t>Community climate change adaptation plans</a:t>
            </a:r>
          </a:p>
          <a:p>
            <a:pPr marL="0" lvl="1" indent="0">
              <a:buNone/>
            </a:pPr>
            <a:endParaRPr lang="en-ZA" dirty="0"/>
          </a:p>
          <a:p>
            <a:pPr lvl="1"/>
            <a:endParaRPr lang="en-ZA" dirty="0"/>
          </a:p>
          <a:p>
            <a:pPr lvl="1"/>
            <a:endParaRPr lang="en-ZA" dirty="0"/>
          </a:p>
          <a:p>
            <a:pPr lvl="1"/>
            <a:endParaRPr lang="en-ZA" dirty="0"/>
          </a:p>
        </p:txBody>
      </p:sp>
    </p:spTree>
    <p:extLst>
      <p:ext uri="{BB962C8B-B14F-4D97-AF65-F5344CB8AC3E}">
        <p14:creationId xmlns:p14="http://schemas.microsoft.com/office/powerpoint/2010/main" val="2719315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Climate science</a:t>
            </a:r>
          </a:p>
        </p:txBody>
      </p:sp>
      <p:sp>
        <p:nvSpPr>
          <p:cNvPr id="3" name="Content Placeholder 2"/>
          <p:cNvSpPr>
            <a:spLocks noGrp="1"/>
          </p:cNvSpPr>
          <p:nvPr>
            <p:ph sz="half" idx="1"/>
          </p:nvPr>
        </p:nvSpPr>
        <p:spPr/>
        <p:txBody>
          <a:bodyPr>
            <a:normAutofit/>
          </a:bodyPr>
          <a:lstStyle/>
          <a:p>
            <a:r>
              <a:rPr lang="en-ZA" dirty="0"/>
              <a:t>Weather</a:t>
            </a:r>
          </a:p>
          <a:p>
            <a:pPr lvl="1"/>
            <a:r>
              <a:rPr lang="en-ZA" dirty="0"/>
              <a:t>Atmospheric conditions</a:t>
            </a:r>
          </a:p>
          <a:p>
            <a:pPr lvl="1"/>
            <a:r>
              <a:rPr lang="en-ZA" dirty="0"/>
              <a:t>Specific location </a:t>
            </a:r>
          </a:p>
          <a:p>
            <a:pPr lvl="1"/>
            <a:r>
              <a:rPr lang="en-ZA" dirty="0"/>
              <a:t>Short term</a:t>
            </a:r>
          </a:p>
          <a:p>
            <a:r>
              <a:rPr lang="en-ZA" dirty="0"/>
              <a:t>Examples</a:t>
            </a:r>
          </a:p>
          <a:p>
            <a:pPr lvl="1"/>
            <a:r>
              <a:rPr lang="en-ZA" dirty="0"/>
              <a:t>Precipitation, maximum and minimum temperatures, cloud cover, snow</a:t>
            </a:r>
          </a:p>
        </p:txBody>
      </p:sp>
      <p:pic>
        <p:nvPicPr>
          <p:cNvPr id="7" name="Content Placeholder 6" descr="stock-vector-vector-weather-forecast-icons-part-57733222.jpg"/>
          <p:cNvPicPr>
            <a:picLocks noGrp="1" noChangeAspect="1"/>
          </p:cNvPicPr>
          <p:nvPr>
            <p:ph sz="half" idx="13"/>
          </p:nvPr>
        </p:nvPicPr>
        <p:blipFill>
          <a:blip r:embed="rId2" cstate="print"/>
          <a:stretch>
            <a:fillRect/>
          </a:stretch>
        </p:blipFill>
        <p:spPr>
          <a:xfrm>
            <a:off x="4925370" y="2213840"/>
            <a:ext cx="3557465" cy="2582719"/>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Climate science</a:t>
            </a:r>
          </a:p>
        </p:txBody>
      </p:sp>
      <p:sp>
        <p:nvSpPr>
          <p:cNvPr id="3" name="Content Placeholder 2"/>
          <p:cNvSpPr>
            <a:spLocks noGrp="1"/>
          </p:cNvSpPr>
          <p:nvPr>
            <p:ph sz="half" idx="1"/>
          </p:nvPr>
        </p:nvSpPr>
        <p:spPr/>
        <p:txBody>
          <a:bodyPr>
            <a:normAutofit/>
          </a:bodyPr>
          <a:lstStyle/>
          <a:p>
            <a:r>
              <a:rPr lang="en-ZA" dirty="0"/>
              <a:t>Climate</a:t>
            </a:r>
          </a:p>
          <a:p>
            <a:pPr lvl="1"/>
            <a:r>
              <a:rPr lang="en-ZA" dirty="0"/>
              <a:t>Large areas</a:t>
            </a:r>
          </a:p>
          <a:p>
            <a:pPr lvl="1"/>
            <a:r>
              <a:rPr lang="en-ZA" dirty="0"/>
              <a:t>Medium to long term</a:t>
            </a:r>
          </a:p>
          <a:p>
            <a:pPr lvl="1"/>
            <a:r>
              <a:rPr lang="en-ZA" dirty="0"/>
              <a:t>Based on weather data</a:t>
            </a:r>
          </a:p>
          <a:p>
            <a:r>
              <a:rPr lang="en-ZA" dirty="0"/>
              <a:t>Examples</a:t>
            </a:r>
          </a:p>
          <a:p>
            <a:pPr lvl="1"/>
            <a:r>
              <a:rPr lang="en-ZA" dirty="0"/>
              <a:t>Seasonal changes in weather, droughts</a:t>
            </a:r>
          </a:p>
          <a:p>
            <a:pPr lvl="1"/>
            <a:r>
              <a:rPr lang="en-ZA" dirty="0"/>
              <a:t>Long term changes in expected yearly weather patterns</a:t>
            </a:r>
          </a:p>
          <a:p>
            <a:pPr lvl="1"/>
            <a:endParaRPr lang="en-ZA" dirty="0"/>
          </a:p>
          <a:p>
            <a:pPr lvl="1"/>
            <a:endParaRPr lang="en-ZA" dirty="0"/>
          </a:p>
        </p:txBody>
      </p:sp>
      <p:pic>
        <p:nvPicPr>
          <p:cNvPr id="6" name="Content Placeholder 5" descr="stock-photo-a-global-warming-concept-image-142619857.jpg"/>
          <p:cNvPicPr>
            <a:picLocks noGrp="1" noChangeAspect="1"/>
          </p:cNvPicPr>
          <p:nvPr>
            <p:ph sz="half" idx="13"/>
          </p:nvPr>
        </p:nvPicPr>
        <p:blipFill>
          <a:blip r:embed="rId2" cstate="print"/>
          <a:stretch>
            <a:fillRect/>
          </a:stretch>
        </p:blipFill>
        <p:spPr>
          <a:xfrm>
            <a:off x="4768792" y="2442934"/>
            <a:ext cx="3764777" cy="265793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Vulnerability to climate change</a:t>
            </a:r>
          </a:p>
        </p:txBody>
      </p:sp>
      <p:sp>
        <p:nvSpPr>
          <p:cNvPr id="5" name="Content Placeholder 4"/>
          <p:cNvSpPr>
            <a:spLocks noGrp="1"/>
          </p:cNvSpPr>
          <p:nvPr>
            <p:ph idx="1"/>
          </p:nvPr>
        </p:nvSpPr>
        <p:spPr/>
        <p:txBody>
          <a:bodyPr/>
          <a:lstStyle/>
          <a:p>
            <a:r>
              <a:rPr lang="en-US" dirty="0"/>
              <a:t>Dependent on:</a:t>
            </a:r>
          </a:p>
          <a:p>
            <a:pPr lvl="1"/>
            <a:r>
              <a:rPr lang="en-US" dirty="0"/>
              <a:t>Magnitude</a:t>
            </a:r>
          </a:p>
          <a:p>
            <a:pPr lvl="1"/>
            <a:r>
              <a:rPr lang="en-US" dirty="0"/>
              <a:t>Timing</a:t>
            </a:r>
          </a:p>
          <a:p>
            <a:pPr lvl="1"/>
            <a:r>
              <a:rPr lang="en-US" dirty="0"/>
              <a:t>Persistence and reversibility</a:t>
            </a:r>
          </a:p>
          <a:p>
            <a:pPr lvl="1"/>
            <a:r>
              <a:rPr lang="en-US" dirty="0"/>
              <a:t>Likelihood and confidence</a:t>
            </a:r>
          </a:p>
          <a:p>
            <a:pPr lvl="1"/>
            <a:r>
              <a:rPr lang="en-US" dirty="0"/>
              <a:t>Potential for adaptation</a:t>
            </a:r>
          </a:p>
          <a:p>
            <a:pPr lvl="1"/>
            <a:r>
              <a:rPr lang="en-US" dirty="0"/>
              <a:t>Importance of system at risk</a:t>
            </a:r>
          </a:p>
          <a:p>
            <a:pPr lvl="1">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Extreme events</a:t>
            </a:r>
          </a:p>
        </p:txBody>
      </p:sp>
      <p:pic>
        <p:nvPicPr>
          <p:cNvPr id="10" name="Content Placeholder 9" descr="stock-photo-flash-flood-304018292.jpg"/>
          <p:cNvPicPr>
            <a:picLocks noGrp="1" noChangeAspect="1"/>
          </p:cNvPicPr>
          <p:nvPr>
            <p:ph idx="1"/>
          </p:nvPr>
        </p:nvPicPr>
        <p:blipFill>
          <a:blip r:embed="rId2" cstate="print"/>
          <a:stretch>
            <a:fillRect/>
          </a:stretch>
        </p:blipFill>
        <p:spPr>
          <a:xfrm>
            <a:off x="3581400" y="1561593"/>
            <a:ext cx="5095170" cy="3373002"/>
          </a:xfrm>
        </p:spPr>
      </p:pic>
      <p:sp>
        <p:nvSpPr>
          <p:cNvPr id="6" name="Text Placeholder 5"/>
          <p:cNvSpPr>
            <a:spLocks noGrp="1"/>
          </p:cNvSpPr>
          <p:nvPr>
            <p:ph type="body" sz="half" idx="2"/>
          </p:nvPr>
        </p:nvSpPr>
        <p:spPr>
          <a:xfrm>
            <a:off x="899592" y="1524000"/>
            <a:ext cx="2720280" cy="4589761"/>
          </a:xfrm>
        </p:spPr>
        <p:txBody>
          <a:bodyPr/>
          <a:lstStyle/>
          <a:p>
            <a:r>
              <a:rPr lang="en-US" dirty="0"/>
              <a:t>Events which are unexpected, unusual or severe</a:t>
            </a:r>
          </a:p>
          <a:p>
            <a:endParaRPr lang="en-US" dirty="0"/>
          </a:p>
          <a:p>
            <a:r>
              <a:rPr lang="en-US" dirty="0"/>
              <a:t>Examples are:</a:t>
            </a:r>
          </a:p>
          <a:p>
            <a:r>
              <a:rPr lang="en-US" dirty="0"/>
              <a:t>Flash floods, droughts, cyclones etc.</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Climate change and agriculture</a:t>
            </a:r>
          </a:p>
        </p:txBody>
      </p:sp>
      <p:sp>
        <p:nvSpPr>
          <p:cNvPr id="6" name="Content Placeholder 5"/>
          <p:cNvSpPr>
            <a:spLocks noGrp="1"/>
          </p:cNvSpPr>
          <p:nvPr>
            <p:ph idx="1"/>
          </p:nvPr>
        </p:nvSpPr>
        <p:spPr/>
        <p:txBody>
          <a:bodyPr/>
          <a:lstStyle/>
          <a:p>
            <a:r>
              <a:rPr lang="en-US" dirty="0"/>
              <a:t>Adaptation to climate change is dependent on:</a:t>
            </a:r>
          </a:p>
          <a:p>
            <a:pPr lvl="1"/>
            <a:r>
              <a:rPr lang="en-US" dirty="0"/>
              <a:t>Access to and development of technology</a:t>
            </a:r>
          </a:p>
          <a:p>
            <a:pPr lvl="1"/>
            <a:r>
              <a:rPr lang="en-US" dirty="0"/>
              <a:t>Water resources</a:t>
            </a:r>
          </a:p>
          <a:p>
            <a:pPr lvl="1"/>
            <a:r>
              <a:rPr lang="en-US" dirty="0"/>
              <a:t>Farmers capacity to understand climate change</a:t>
            </a:r>
          </a:p>
        </p:txBody>
      </p:sp>
    </p:spTree>
    <p:extLst>
      <p:ext uri="{BB962C8B-B14F-4D97-AF65-F5344CB8AC3E}">
        <p14:creationId xmlns:p14="http://schemas.microsoft.com/office/powerpoint/2010/main" val="2889111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The role of risk and adaptation management</a:t>
            </a:r>
            <a:endParaRPr lang="en-ZA" dirty="0">
              <a:solidFill>
                <a:schemeClr val="tx1"/>
              </a:solidFill>
            </a:endParaRPr>
          </a:p>
        </p:txBody>
      </p:sp>
      <p:sp>
        <p:nvSpPr>
          <p:cNvPr id="3" name="Content Placeholder 2"/>
          <p:cNvSpPr>
            <a:spLocks noGrp="1"/>
          </p:cNvSpPr>
          <p:nvPr>
            <p:ph sz="half" idx="1"/>
          </p:nvPr>
        </p:nvSpPr>
        <p:spPr>
          <a:xfrm>
            <a:off x="971600" y="1905000"/>
            <a:ext cx="3816424" cy="4221163"/>
          </a:xfrm>
        </p:spPr>
        <p:txBody>
          <a:bodyPr>
            <a:normAutofit fontScale="92500" lnSpcReduction="20000"/>
          </a:bodyPr>
          <a:lstStyle/>
          <a:p>
            <a:r>
              <a:rPr lang="en-ZA" dirty="0">
                <a:solidFill>
                  <a:schemeClr val="tx1"/>
                </a:solidFill>
              </a:rPr>
              <a:t>Identifying current and future risk factors</a:t>
            </a:r>
          </a:p>
          <a:p>
            <a:r>
              <a:rPr lang="en-ZA" dirty="0">
                <a:solidFill>
                  <a:schemeClr val="tx1"/>
                </a:solidFill>
              </a:rPr>
              <a:t>Improving rural farmer resilience to risk</a:t>
            </a:r>
          </a:p>
          <a:p>
            <a:r>
              <a:rPr lang="en-ZA" dirty="0">
                <a:solidFill>
                  <a:schemeClr val="tx1"/>
                </a:solidFill>
              </a:rPr>
              <a:t>Empowering farmers to manage risk</a:t>
            </a:r>
          </a:p>
          <a:p>
            <a:r>
              <a:rPr lang="en-ZA" dirty="0">
                <a:solidFill>
                  <a:schemeClr val="tx1"/>
                </a:solidFill>
              </a:rPr>
              <a:t>Assisting farmers in understanding and adapting to the risks of climate change</a:t>
            </a:r>
            <a:endParaRPr lang="en-ZA" dirty="0"/>
          </a:p>
        </p:txBody>
      </p:sp>
      <p:pic>
        <p:nvPicPr>
          <p:cNvPr id="27649" name="Picture 1"/>
          <p:cNvPicPr>
            <a:picLocks noGrp="1" noChangeAspect="1" noChangeArrowheads="1"/>
          </p:cNvPicPr>
          <p:nvPr>
            <p:ph sz="half" idx="13"/>
          </p:nvPr>
        </p:nvPicPr>
        <p:blipFill>
          <a:blip r:embed="rId2" cstate="print"/>
          <a:srcRect/>
          <a:stretch>
            <a:fillRect/>
          </a:stretch>
        </p:blipFill>
        <p:spPr bwMode="auto">
          <a:xfrm>
            <a:off x="4859338" y="2398213"/>
            <a:ext cx="3827462" cy="2929937"/>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warming</a:t>
            </a:r>
          </a:p>
        </p:txBody>
      </p:sp>
      <p:pic>
        <p:nvPicPr>
          <p:cNvPr id="5122" name="Picture 2">
            <a:hlinkClick r:id="rId2"/>
          </p:cNvPr>
          <p:cNvPicPr>
            <a:picLocks noGrp="1" noChangeAspect="1" noChangeArrowheads="1"/>
          </p:cNvPicPr>
          <p:nvPr>
            <p:ph idx="1"/>
          </p:nvPr>
        </p:nvPicPr>
        <p:blipFill>
          <a:blip r:embed="rId3" cstate="print"/>
          <a:srcRect/>
          <a:stretch>
            <a:fillRect/>
          </a:stretch>
        </p:blipFill>
        <p:spPr bwMode="auto">
          <a:xfrm>
            <a:off x="1031913" y="1600200"/>
            <a:ext cx="7450393" cy="42672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Climate change and socio-economics</a:t>
            </a:r>
          </a:p>
        </p:txBody>
      </p:sp>
      <p:sp>
        <p:nvSpPr>
          <p:cNvPr id="9" name="Content Placeholder 8"/>
          <p:cNvSpPr>
            <a:spLocks noGrp="1"/>
          </p:cNvSpPr>
          <p:nvPr>
            <p:ph idx="1"/>
          </p:nvPr>
        </p:nvSpPr>
        <p:spPr>
          <a:xfrm>
            <a:off x="971600" y="1600201"/>
            <a:ext cx="7715200" cy="1600199"/>
          </a:xfrm>
        </p:spPr>
        <p:txBody>
          <a:bodyPr/>
          <a:lstStyle/>
          <a:p>
            <a:r>
              <a:rPr lang="en-ZA" dirty="0"/>
              <a:t>Capital</a:t>
            </a:r>
          </a:p>
          <a:p>
            <a:pPr lvl="1"/>
            <a:r>
              <a:rPr lang="en-ZA" dirty="0"/>
              <a:t>Determines a group's ability to prepare for, adapt to and recover from climatic events</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905001" y="3048000"/>
            <a:ext cx="6280394" cy="28194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Types of capital</a:t>
            </a:r>
          </a:p>
        </p:txBody>
      </p:sp>
      <p:sp>
        <p:nvSpPr>
          <p:cNvPr id="3" name="Content Placeholder 2"/>
          <p:cNvSpPr>
            <a:spLocks noGrp="1"/>
          </p:cNvSpPr>
          <p:nvPr>
            <p:ph sz="half" idx="1"/>
          </p:nvPr>
        </p:nvSpPr>
        <p:spPr/>
        <p:txBody>
          <a:bodyPr/>
          <a:lstStyle/>
          <a:p>
            <a:r>
              <a:rPr lang="en-US" dirty="0"/>
              <a:t>Human capital</a:t>
            </a:r>
          </a:p>
          <a:p>
            <a:r>
              <a:rPr lang="en-US" dirty="0"/>
              <a:t>Social capital</a:t>
            </a:r>
          </a:p>
          <a:p>
            <a:r>
              <a:rPr lang="en-US" dirty="0"/>
              <a:t>Natural capital</a:t>
            </a:r>
          </a:p>
          <a:p>
            <a:r>
              <a:rPr lang="en-US" dirty="0"/>
              <a:t>Physical capital</a:t>
            </a:r>
          </a:p>
          <a:p>
            <a:r>
              <a:rPr lang="en-US" dirty="0"/>
              <a:t>Financial capital</a:t>
            </a:r>
          </a:p>
          <a:p>
            <a:endParaRPr lang="en-US" dirty="0"/>
          </a:p>
        </p:txBody>
      </p:sp>
      <p:pic>
        <p:nvPicPr>
          <p:cNvPr id="6146" name="Picture 2"/>
          <p:cNvPicPr>
            <a:picLocks noGrp="1" noChangeAspect="1" noChangeArrowheads="1"/>
          </p:cNvPicPr>
          <p:nvPr>
            <p:ph sz="half" idx="13"/>
          </p:nvPr>
        </p:nvPicPr>
        <p:blipFill>
          <a:blip r:embed="rId2" cstate="print"/>
          <a:srcRect/>
          <a:stretch>
            <a:fillRect/>
          </a:stretch>
        </p:blipFill>
        <p:spPr bwMode="auto">
          <a:xfrm>
            <a:off x="4526946" y="1752600"/>
            <a:ext cx="4159854" cy="3908828"/>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Climate change and health</a:t>
            </a:r>
          </a:p>
        </p:txBody>
      </p:sp>
      <p:sp>
        <p:nvSpPr>
          <p:cNvPr id="3" name="Content Placeholder 2"/>
          <p:cNvSpPr>
            <a:spLocks noGrp="1"/>
          </p:cNvSpPr>
          <p:nvPr>
            <p:ph idx="1"/>
          </p:nvPr>
        </p:nvSpPr>
        <p:spPr/>
        <p:txBody>
          <a:bodyPr/>
          <a:lstStyle/>
          <a:p>
            <a:r>
              <a:rPr lang="en-ZA" dirty="0"/>
              <a:t>Community vulnerability to increased disease burden is dependent on:</a:t>
            </a:r>
          </a:p>
          <a:p>
            <a:pPr lvl="1"/>
            <a:r>
              <a:rPr lang="en-ZA" dirty="0"/>
              <a:t>Severity of exposure</a:t>
            </a:r>
          </a:p>
          <a:p>
            <a:pPr lvl="1"/>
            <a:r>
              <a:rPr lang="en-ZA" dirty="0"/>
              <a:t>Level of disease burden</a:t>
            </a:r>
          </a:p>
          <a:p>
            <a:pPr lvl="1"/>
            <a:r>
              <a:rPr lang="en-ZA" dirty="0"/>
              <a:t>Capacity of the health care system</a:t>
            </a:r>
          </a:p>
          <a:p>
            <a:endParaRPr lang="en-Z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risks: Malaria</a:t>
            </a:r>
          </a:p>
        </p:txBody>
      </p:sp>
      <p:sp>
        <p:nvSpPr>
          <p:cNvPr id="3" name="Content Placeholder 2"/>
          <p:cNvSpPr>
            <a:spLocks noGrp="1"/>
          </p:cNvSpPr>
          <p:nvPr>
            <p:ph type="body" sz="half" idx="2"/>
          </p:nvPr>
        </p:nvSpPr>
        <p:spPr>
          <a:xfrm>
            <a:off x="1792288" y="5367338"/>
            <a:ext cx="5486400" cy="881062"/>
          </a:xfrm>
        </p:spPr>
        <p:txBody>
          <a:bodyPr>
            <a:normAutofit fontScale="92500"/>
          </a:bodyPr>
          <a:lstStyle/>
          <a:p>
            <a:r>
              <a:rPr lang="en-US" dirty="0"/>
              <a:t>Increased temperatures expected to result in more </a:t>
            </a:r>
            <a:r>
              <a:rPr lang="en-US" dirty="0" err="1"/>
              <a:t>favourable</a:t>
            </a:r>
            <a:r>
              <a:rPr lang="en-US" dirty="0"/>
              <a:t> mosquito breeding zones</a:t>
            </a:r>
          </a:p>
        </p:txBody>
      </p:sp>
      <p:pic>
        <p:nvPicPr>
          <p:cNvPr id="12" name="Picture Placeholder 11" descr="Malaria-Risk-Map.png"/>
          <p:cNvPicPr>
            <a:picLocks noGrp="1" noChangeAspect="1"/>
          </p:cNvPicPr>
          <p:nvPr>
            <p:ph type="pic" idx="1"/>
          </p:nvPr>
        </p:nvPicPr>
        <p:blipFill>
          <a:blip r:embed="rId2" cstate="print"/>
          <a:srcRect l="4521" r="4521"/>
          <a:stretch>
            <a:fillRect/>
          </a:stretch>
        </p:blipFill>
        <p:spPr>
          <a:xfrm>
            <a:off x="1066800" y="612775"/>
            <a:ext cx="7467600" cy="41148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Major risks: Waterborne disease</a:t>
            </a:r>
          </a:p>
        </p:txBody>
      </p:sp>
      <p:sp>
        <p:nvSpPr>
          <p:cNvPr id="3" name="Content Placeholder 2"/>
          <p:cNvSpPr>
            <a:spLocks noGrp="1"/>
          </p:cNvSpPr>
          <p:nvPr>
            <p:ph type="body" sz="half" idx="2"/>
          </p:nvPr>
        </p:nvSpPr>
        <p:spPr/>
        <p:txBody>
          <a:bodyPr>
            <a:normAutofit fontScale="85000" lnSpcReduction="10000"/>
          </a:bodyPr>
          <a:lstStyle/>
          <a:p>
            <a:r>
              <a:rPr lang="en-US" dirty="0"/>
              <a:t>Increased demands on food and water sources could pose significant risks to rural communities</a:t>
            </a:r>
          </a:p>
        </p:txBody>
      </p:sp>
      <p:pic>
        <p:nvPicPr>
          <p:cNvPr id="41986" name="Picture 2">
            <a:hlinkClick r:id="rId2"/>
          </p:cNvPr>
          <p:cNvPicPr>
            <a:picLocks noChangeAspect="1" noChangeArrowheads="1"/>
          </p:cNvPicPr>
          <p:nvPr/>
        </p:nvPicPr>
        <p:blipFill>
          <a:blip r:embed="rId3" cstate="print"/>
          <a:srcRect/>
          <a:stretch>
            <a:fillRect/>
          </a:stretch>
        </p:blipFill>
        <p:spPr bwMode="auto">
          <a:xfrm>
            <a:off x="1447800" y="914400"/>
            <a:ext cx="6433368" cy="36576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Adaptation planning and implementation steps</a:t>
            </a:r>
          </a:p>
        </p:txBody>
      </p:sp>
      <p:sp>
        <p:nvSpPr>
          <p:cNvPr id="3" name="Content Placeholder 2"/>
          <p:cNvSpPr>
            <a:spLocks noGrp="1"/>
          </p:cNvSpPr>
          <p:nvPr>
            <p:ph idx="1"/>
          </p:nvPr>
        </p:nvSpPr>
        <p:spPr>
          <a:xfrm>
            <a:off x="971600" y="1899320"/>
            <a:ext cx="7715200" cy="4349080"/>
          </a:xfrm>
        </p:spPr>
        <p:txBody>
          <a:bodyPr/>
          <a:lstStyle/>
          <a:p>
            <a:r>
              <a:rPr lang="en-ZA" dirty="0"/>
              <a:t>Step 1: Share knowledge</a:t>
            </a:r>
          </a:p>
          <a:p>
            <a:r>
              <a:rPr lang="en-ZA" dirty="0"/>
              <a:t>Step 2: Assess climate change risk</a:t>
            </a:r>
          </a:p>
          <a:p>
            <a:r>
              <a:rPr lang="en-ZA" dirty="0"/>
              <a:t>Step 3: Promote communication</a:t>
            </a:r>
          </a:p>
          <a:p>
            <a:r>
              <a:rPr lang="en-ZA" dirty="0"/>
              <a:t>Step 4: Identify key areas</a:t>
            </a:r>
          </a:p>
          <a:p>
            <a:r>
              <a:rPr lang="en-ZA" dirty="0"/>
              <a:t>Step 5: Consolidate approaches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adaptation and climate smart agriculture (CSA) in Rwanda context.</a:t>
            </a:r>
            <a:endParaRPr lang="en-ZA" dirty="0"/>
          </a:p>
        </p:txBody>
      </p:sp>
      <p:sp>
        <p:nvSpPr>
          <p:cNvPr id="3" name="Text Placeholder 2"/>
          <p:cNvSpPr>
            <a:spLocks noGrp="1"/>
          </p:cNvSpPr>
          <p:nvPr>
            <p:ph type="body" idx="1"/>
          </p:nvPr>
        </p:nvSpPr>
        <p:spPr/>
        <p:txBody>
          <a:bodyPr/>
          <a:lstStyle/>
          <a:p>
            <a:r>
              <a:rPr lang="en-ZA" dirty="0"/>
              <a:t>Study unit 2 – Part 2</a:t>
            </a:r>
          </a:p>
        </p:txBody>
      </p:sp>
    </p:spTree>
    <p:extLst>
      <p:ext uri="{BB962C8B-B14F-4D97-AF65-F5344CB8AC3E}">
        <p14:creationId xmlns:p14="http://schemas.microsoft.com/office/powerpoint/2010/main" val="970969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3" name="Content Placeholder 2"/>
          <p:cNvSpPr>
            <a:spLocks noGrp="1"/>
          </p:cNvSpPr>
          <p:nvPr>
            <p:ph idx="1"/>
          </p:nvPr>
        </p:nvSpPr>
        <p:spPr/>
        <p:txBody>
          <a:bodyPr/>
          <a:lstStyle/>
          <a:p>
            <a:r>
              <a:rPr lang="en-ZA" dirty="0"/>
              <a:t>Study unit 2 – Part 2 is about:</a:t>
            </a:r>
          </a:p>
          <a:p>
            <a:pPr lvl="1"/>
            <a:r>
              <a:rPr lang="en-US" dirty="0"/>
              <a:t>Adaptation in the context of climate change and the factors affecting adaptive capacity of farmers to climate change</a:t>
            </a:r>
          </a:p>
          <a:p>
            <a:pPr lvl="1"/>
            <a:r>
              <a:rPr lang="en-US" dirty="0"/>
              <a:t>Concept of climate smart agriculture (CSA)</a:t>
            </a:r>
          </a:p>
          <a:p>
            <a:pPr lvl="1"/>
            <a:r>
              <a:rPr lang="en-US" dirty="0"/>
              <a:t>Components of Climate smart agriculture </a:t>
            </a:r>
          </a:p>
          <a:p>
            <a:pPr lvl="1"/>
            <a:r>
              <a:rPr lang="en-US" dirty="0"/>
              <a:t>Concept of access and use of climate Information services for agriculture</a:t>
            </a:r>
          </a:p>
          <a:p>
            <a:pPr lvl="1"/>
            <a:endParaRPr lang="en-ZA" dirty="0"/>
          </a:p>
          <a:p>
            <a:pPr lvl="1"/>
            <a:endParaRPr lang="en-ZA" dirty="0"/>
          </a:p>
        </p:txBody>
      </p:sp>
    </p:spTree>
    <p:extLst>
      <p:ext uri="{BB962C8B-B14F-4D97-AF65-F5344CB8AC3E}">
        <p14:creationId xmlns:p14="http://schemas.microsoft.com/office/powerpoint/2010/main" val="2830228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D5EFE-5DC0-4F6F-A36E-93E5492F46AB}"/>
              </a:ext>
            </a:extLst>
          </p:cNvPr>
          <p:cNvSpPr>
            <a:spLocks noGrp="1"/>
          </p:cNvSpPr>
          <p:nvPr>
            <p:ph type="ctrTitle"/>
          </p:nvPr>
        </p:nvSpPr>
        <p:spPr/>
        <p:txBody>
          <a:bodyPr/>
          <a:lstStyle/>
          <a:p>
            <a:r>
              <a:rPr lang="en-US" dirty="0"/>
              <a:t>Adaptation in the context of climate change </a:t>
            </a:r>
            <a:endParaRPr lang="en-ZA" dirty="0"/>
          </a:p>
        </p:txBody>
      </p:sp>
      <p:sp>
        <p:nvSpPr>
          <p:cNvPr id="3" name="Subtitle 2">
            <a:extLst>
              <a:ext uri="{FF2B5EF4-FFF2-40B4-BE49-F238E27FC236}">
                <a16:creationId xmlns:a16="http://schemas.microsoft.com/office/drawing/2014/main" id="{425B1C8D-D22B-4AD1-8235-B00FC55E13C0}"/>
              </a:ext>
            </a:extLst>
          </p:cNvPr>
          <p:cNvSpPr>
            <a:spLocks noGrp="1"/>
          </p:cNvSpPr>
          <p:nvPr>
            <p:ph type="subTitle" idx="1"/>
          </p:nvPr>
        </p:nvSpPr>
        <p:spPr/>
        <p:txBody>
          <a:bodyPr>
            <a:normAutofit fontScale="77500" lnSpcReduction="20000"/>
          </a:bodyPr>
          <a:lstStyle/>
          <a:p>
            <a:r>
              <a:rPr lang="en-US"/>
              <a:t>Adaptation refers to how you respond to (or prepare for) change within an ecosystem, socioeconomic or political space, in order to reduce the negative impacts and take advantage of opportunities arising from abrupt change. </a:t>
            </a:r>
          </a:p>
          <a:p>
            <a:endParaRPr lang="en-ZA"/>
          </a:p>
        </p:txBody>
      </p:sp>
    </p:spTree>
    <p:extLst>
      <p:ext uri="{BB962C8B-B14F-4D97-AF65-F5344CB8AC3E}">
        <p14:creationId xmlns:p14="http://schemas.microsoft.com/office/powerpoint/2010/main" val="219996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352800"/>
            <a:ext cx="8401000" cy="1362075"/>
          </a:xfrm>
        </p:spPr>
        <p:txBody>
          <a:bodyPr>
            <a:normAutofit fontScale="90000"/>
          </a:bodyPr>
          <a:lstStyle/>
          <a:p>
            <a:r>
              <a:rPr lang="en-US" dirty="0"/>
              <a:t>Introduction to risks,</a:t>
            </a:r>
            <a:br>
              <a:rPr lang="en-US" dirty="0"/>
            </a:br>
            <a:r>
              <a:rPr lang="en-US" dirty="0"/>
              <a:t>climate science and climate change in Rwandan context</a:t>
            </a:r>
            <a:endParaRPr lang="en-ZA" dirty="0"/>
          </a:p>
        </p:txBody>
      </p:sp>
      <p:sp>
        <p:nvSpPr>
          <p:cNvPr id="3" name="Text Placeholder 2"/>
          <p:cNvSpPr>
            <a:spLocks noGrp="1"/>
          </p:cNvSpPr>
          <p:nvPr>
            <p:ph type="body" idx="1"/>
          </p:nvPr>
        </p:nvSpPr>
        <p:spPr>
          <a:xfrm>
            <a:off x="971600" y="1752600"/>
            <a:ext cx="7523114" cy="1500187"/>
          </a:xfrm>
        </p:spPr>
        <p:txBody>
          <a:bodyPr/>
          <a:lstStyle/>
          <a:p>
            <a:r>
              <a:rPr lang="en-ZA" dirty="0"/>
              <a:t>Study unit 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71600" y="476671"/>
            <a:ext cx="7715200" cy="940967"/>
          </a:xfrm>
        </p:spPr>
        <p:txBody>
          <a:bodyPr anchor="ctr">
            <a:normAutofit/>
          </a:bodyPr>
          <a:lstStyle/>
          <a:p>
            <a:pPr>
              <a:lnSpc>
                <a:spcPct val="90000"/>
              </a:lnSpc>
            </a:pPr>
            <a:r>
              <a:rPr lang="en-US" sz="2800"/>
              <a:t>Factors affecting adaptive capacity of farmers to climate change</a:t>
            </a:r>
          </a:p>
        </p:txBody>
      </p:sp>
      <p:graphicFrame>
        <p:nvGraphicFramePr>
          <p:cNvPr id="16" name="Content Placeholder 8">
            <a:extLst>
              <a:ext uri="{FF2B5EF4-FFF2-40B4-BE49-F238E27FC236}">
                <a16:creationId xmlns:a16="http://schemas.microsoft.com/office/drawing/2014/main" id="{F7FC62E8-60F5-403C-9E0A-14EE89346C26}"/>
              </a:ext>
            </a:extLst>
          </p:cNvPr>
          <p:cNvGraphicFramePr>
            <a:graphicFrameLocks noGrp="1"/>
          </p:cNvGraphicFramePr>
          <p:nvPr>
            <p:ph idx="1"/>
            <p:extLst>
              <p:ext uri="{D42A27DB-BD31-4B8C-83A1-F6EECF244321}">
                <p14:modId xmlns:p14="http://schemas.microsoft.com/office/powerpoint/2010/main" val="1575204476"/>
              </p:ext>
            </p:extLst>
          </p:nvPr>
        </p:nvGraphicFramePr>
        <p:xfrm>
          <a:off x="971600" y="1600201"/>
          <a:ext cx="7715200" cy="434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5844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971599" y="2130425"/>
            <a:ext cx="7486601" cy="1470026"/>
          </a:xfrm>
        </p:spPr>
        <p:txBody>
          <a:bodyPr anchor="ctr">
            <a:normAutofit/>
          </a:bodyPr>
          <a:lstStyle/>
          <a:p>
            <a:r>
              <a:rPr lang="en-US" dirty="0"/>
              <a:t>The concept of Climate Smart Agriculture (CSA)</a:t>
            </a:r>
          </a:p>
        </p:txBody>
      </p:sp>
      <p:sp>
        <p:nvSpPr>
          <p:cNvPr id="9" name="Content Placeholder 8"/>
          <p:cNvSpPr>
            <a:spLocks noGrp="1"/>
          </p:cNvSpPr>
          <p:nvPr>
            <p:ph type="subTitle" idx="1"/>
          </p:nvPr>
        </p:nvSpPr>
        <p:spPr>
          <a:xfrm>
            <a:off x="1514499" y="3886200"/>
            <a:ext cx="6400800" cy="1752600"/>
          </a:xfrm>
        </p:spPr>
        <p:txBody>
          <a:bodyPr>
            <a:normAutofit/>
          </a:bodyPr>
          <a:lstStyle/>
          <a:p>
            <a:pPr>
              <a:lnSpc>
                <a:spcPct val="90000"/>
              </a:lnSpc>
            </a:pPr>
            <a:r>
              <a:rPr lang="en-US" sz="2200" dirty="0"/>
              <a:t>Climate-smart agriculture (CSA) is an approach for developing actions needed to transform and reorient agricultural systems to effectively support development and ensure food security under climate change. </a:t>
            </a:r>
          </a:p>
        </p:txBody>
      </p:sp>
    </p:spTree>
    <p:extLst>
      <p:ext uri="{BB962C8B-B14F-4D97-AF65-F5344CB8AC3E}">
        <p14:creationId xmlns:p14="http://schemas.microsoft.com/office/powerpoint/2010/main" val="3905431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76671"/>
            <a:ext cx="7715200" cy="940967"/>
          </a:xfrm>
        </p:spPr>
        <p:txBody>
          <a:bodyPr anchor="ctr">
            <a:normAutofit/>
          </a:bodyPr>
          <a:lstStyle/>
          <a:p>
            <a:pPr>
              <a:lnSpc>
                <a:spcPct val="90000"/>
              </a:lnSpc>
            </a:pPr>
            <a:r>
              <a:rPr lang="en-ZA" sz="3400"/>
              <a:t>Objectives of climate Smart agriculture</a:t>
            </a:r>
          </a:p>
        </p:txBody>
      </p:sp>
      <p:sp>
        <p:nvSpPr>
          <p:cNvPr id="3" name="Content Placeholder 2"/>
          <p:cNvSpPr>
            <a:spLocks noGrp="1"/>
          </p:cNvSpPr>
          <p:nvPr>
            <p:ph sz="half" idx="1"/>
          </p:nvPr>
        </p:nvSpPr>
        <p:spPr>
          <a:xfrm>
            <a:off x="971600" y="1600200"/>
            <a:ext cx="3816424" cy="4525963"/>
          </a:xfrm>
        </p:spPr>
        <p:txBody>
          <a:bodyPr>
            <a:normAutofit/>
          </a:bodyPr>
          <a:lstStyle/>
          <a:p>
            <a:pPr>
              <a:lnSpc>
                <a:spcPct val="90000"/>
              </a:lnSpc>
            </a:pPr>
            <a:r>
              <a:rPr lang="en-ZA" sz="2400">
                <a:effectLst/>
                <a:highlight>
                  <a:srgbClr val="FFFFFF"/>
                </a:highlight>
              </a:rPr>
              <a:t>Climate Smart Agriculture aims to tackle three main objectives: sustainably increasing agricultural productivity and incomes; adapting and building resilience to climate change; and reducing and/or removing greenhouse gas emissions, where possible.</a:t>
            </a:r>
            <a:endParaRPr lang="en-ZA" sz="2400"/>
          </a:p>
          <a:p>
            <a:pPr lvl="1">
              <a:lnSpc>
                <a:spcPct val="90000"/>
              </a:lnSpc>
            </a:pPr>
            <a:endParaRPr lang="en-ZA" sz="2400"/>
          </a:p>
        </p:txBody>
      </p:sp>
      <p:pic>
        <p:nvPicPr>
          <p:cNvPr id="4" name="Picture 3">
            <a:extLst>
              <a:ext uri="{FF2B5EF4-FFF2-40B4-BE49-F238E27FC236}">
                <a16:creationId xmlns:a16="http://schemas.microsoft.com/office/drawing/2014/main" id="{9413C67E-2DF2-4046-B4A5-82DEA79611BF}"/>
              </a:ext>
            </a:extLst>
          </p:cNvPr>
          <p:cNvPicPr/>
          <p:nvPr/>
        </p:nvPicPr>
        <p:blipFill rotWithShape="1">
          <a:blip r:embed="rId2"/>
          <a:srcRect t="15405"/>
          <a:stretch/>
        </p:blipFill>
        <p:spPr bwMode="auto">
          <a:xfrm>
            <a:off x="4860032" y="2649211"/>
            <a:ext cx="3826768" cy="24279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3502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10071"/>
            <a:ext cx="8534400" cy="940967"/>
          </a:xfrm>
        </p:spPr>
        <p:txBody>
          <a:bodyPr>
            <a:normAutofit fontScale="90000"/>
          </a:bodyPr>
          <a:lstStyle/>
          <a:p>
            <a:r>
              <a:rPr lang="en-US" dirty="0"/>
              <a:t>Examples of Climate Smart Agriculture practices applicable in Rwanda</a:t>
            </a:r>
            <a:endParaRPr lang="en-ZA" dirty="0"/>
          </a:p>
        </p:txBody>
      </p:sp>
      <p:sp>
        <p:nvSpPr>
          <p:cNvPr id="3" name="Content Placeholder 2"/>
          <p:cNvSpPr>
            <a:spLocks noGrp="1"/>
          </p:cNvSpPr>
          <p:nvPr>
            <p:ph idx="1"/>
          </p:nvPr>
        </p:nvSpPr>
        <p:spPr>
          <a:xfrm>
            <a:off x="971600" y="2432720"/>
            <a:ext cx="7715200" cy="4349080"/>
          </a:xfrm>
        </p:spPr>
        <p:txBody>
          <a:bodyPr/>
          <a:lstStyle/>
          <a:p>
            <a:r>
              <a:rPr lang="en-US" dirty="0"/>
              <a:t>Integrated Soil Fertility Mgt (ISFM)</a:t>
            </a:r>
          </a:p>
          <a:p>
            <a:r>
              <a:rPr lang="en-US" dirty="0"/>
              <a:t>Conservation agriculture</a:t>
            </a:r>
          </a:p>
          <a:p>
            <a:r>
              <a:rPr lang="en-US" dirty="0" err="1"/>
              <a:t>Agro</a:t>
            </a:r>
            <a:r>
              <a:rPr lang="en-US" dirty="0"/>
              <a:t>-forestry systems</a:t>
            </a:r>
          </a:p>
          <a:p>
            <a:r>
              <a:rPr lang="en-US" dirty="0"/>
              <a:t>Sustainable management of Pests &amp; diseases</a:t>
            </a:r>
          </a:p>
          <a:p>
            <a:r>
              <a:rPr lang="en-US" dirty="0"/>
              <a:t>Crop diversification</a:t>
            </a:r>
          </a:p>
          <a:p>
            <a:pPr lvl="1"/>
            <a:endParaRPr lang="en-ZA" dirty="0"/>
          </a:p>
          <a:p>
            <a:pPr lvl="1"/>
            <a:endParaRPr lang="en-ZA" dirty="0"/>
          </a:p>
        </p:txBody>
      </p:sp>
    </p:spTree>
    <p:extLst>
      <p:ext uri="{BB962C8B-B14F-4D97-AF65-F5344CB8AC3E}">
        <p14:creationId xmlns:p14="http://schemas.microsoft.com/office/powerpoint/2010/main" val="1118344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99" y="2130425"/>
            <a:ext cx="7486601" cy="1470026"/>
          </a:xfrm>
        </p:spPr>
        <p:txBody>
          <a:bodyPr anchor="ctr">
            <a:normAutofit/>
          </a:bodyPr>
          <a:lstStyle/>
          <a:p>
            <a:pPr>
              <a:lnSpc>
                <a:spcPct val="90000"/>
              </a:lnSpc>
            </a:pPr>
            <a:r>
              <a:rPr lang="en-US" sz="3100" dirty="0"/>
              <a:t>Climate Smart Agriculture best practices and technologies for smallholder farmers</a:t>
            </a:r>
            <a:endParaRPr lang="en-ZA" sz="3100" dirty="0"/>
          </a:p>
        </p:txBody>
      </p:sp>
      <p:sp>
        <p:nvSpPr>
          <p:cNvPr id="3" name="Content Placeholder 2"/>
          <p:cNvSpPr>
            <a:spLocks noGrp="1"/>
          </p:cNvSpPr>
          <p:nvPr>
            <p:ph type="subTitle" idx="1"/>
          </p:nvPr>
        </p:nvSpPr>
        <p:spPr>
          <a:xfrm>
            <a:off x="1514499" y="3886200"/>
            <a:ext cx="6400800" cy="1752600"/>
          </a:xfrm>
        </p:spPr>
        <p:txBody>
          <a:bodyPr>
            <a:normAutofit/>
          </a:bodyPr>
          <a:lstStyle/>
          <a:p>
            <a:pPr>
              <a:lnSpc>
                <a:spcPct val="90000"/>
              </a:lnSpc>
            </a:pPr>
            <a:r>
              <a:rPr lang="en-US" sz="2000"/>
              <a:t>Most farmers in Rwanda lack adequate knowledge of climate-smart agriculture and sustainable environmental practices, which further increases their vulnerability, as well as the risks to agriculture and the environment. </a:t>
            </a:r>
            <a:endParaRPr lang="en-ZA" sz="2000"/>
          </a:p>
          <a:p>
            <a:pPr lvl="1" algn="l">
              <a:lnSpc>
                <a:spcPct val="90000"/>
              </a:lnSpc>
            </a:pPr>
            <a:endParaRPr lang="en-ZA" sz="2000">
              <a:solidFill>
                <a:schemeClr val="accent2"/>
              </a:solidFill>
            </a:endParaRPr>
          </a:p>
        </p:txBody>
      </p:sp>
    </p:spTree>
    <p:extLst>
      <p:ext uri="{BB962C8B-B14F-4D97-AF65-F5344CB8AC3E}">
        <p14:creationId xmlns:p14="http://schemas.microsoft.com/office/powerpoint/2010/main" val="2245113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76671"/>
            <a:ext cx="7715200" cy="940967"/>
          </a:xfrm>
        </p:spPr>
        <p:txBody>
          <a:bodyPr anchor="ctr">
            <a:normAutofit/>
          </a:bodyPr>
          <a:lstStyle/>
          <a:p>
            <a:r>
              <a:rPr lang="en-US" dirty="0"/>
              <a:t>Climate information services</a:t>
            </a:r>
            <a:endParaRPr lang="en-ZA" dirty="0"/>
          </a:p>
        </p:txBody>
      </p:sp>
      <p:sp>
        <p:nvSpPr>
          <p:cNvPr id="3" name="Content Placeholder 2"/>
          <p:cNvSpPr>
            <a:spLocks noGrp="1"/>
          </p:cNvSpPr>
          <p:nvPr>
            <p:ph sz="half" idx="1"/>
          </p:nvPr>
        </p:nvSpPr>
        <p:spPr>
          <a:xfrm>
            <a:off x="971600" y="1600200"/>
            <a:ext cx="3816424" cy="4525963"/>
          </a:xfrm>
        </p:spPr>
        <p:txBody>
          <a:bodyPr>
            <a:normAutofit/>
          </a:bodyPr>
          <a:lstStyle/>
          <a:p>
            <a:pPr>
              <a:lnSpc>
                <a:spcPct val="90000"/>
              </a:lnSpc>
            </a:pPr>
            <a:r>
              <a:rPr lang="en-US" sz="2200" dirty="0"/>
              <a:t>Climate information services cover the whole process of obtaining climate data, storing it, and processing it into specific products that are required by different users in climate -sensitive sectors such as agriculture, disaster-risk reduction and health, among others. </a:t>
            </a:r>
          </a:p>
          <a:p>
            <a:pPr marL="0" indent="0">
              <a:lnSpc>
                <a:spcPct val="90000"/>
              </a:lnSpc>
              <a:buNone/>
            </a:pPr>
            <a:endParaRPr lang="en-ZA" sz="2200" dirty="0"/>
          </a:p>
          <a:p>
            <a:pPr lvl="1">
              <a:lnSpc>
                <a:spcPct val="90000"/>
              </a:lnSpc>
            </a:pPr>
            <a:endParaRPr lang="en-ZA" dirty="0"/>
          </a:p>
        </p:txBody>
      </p:sp>
      <p:pic>
        <p:nvPicPr>
          <p:cNvPr id="5" name="Content Placeholder 4" descr="Three leaves on a window">
            <a:extLst>
              <a:ext uri="{FF2B5EF4-FFF2-40B4-BE49-F238E27FC236}">
                <a16:creationId xmlns:a16="http://schemas.microsoft.com/office/drawing/2014/main" id="{1347033F-9D24-4541-A2DE-490B2C2C5FED}"/>
              </a:ext>
            </a:extLst>
          </p:cNvPr>
          <p:cNvPicPr>
            <a:picLocks noGrp="1" noChangeAspect="1"/>
          </p:cNvPicPr>
          <p:nvPr>
            <p:ph sz="half" idx="13"/>
          </p:nvPr>
        </p:nvPicPr>
        <p:blipFill>
          <a:blip r:embed="rId2" cstate="print">
            <a:extLst>
              <a:ext uri="{28A0092B-C50C-407E-A947-70E740481C1C}">
                <a14:useLocalDpi xmlns:a14="http://schemas.microsoft.com/office/drawing/2010/main" val="0"/>
              </a:ext>
            </a:extLst>
          </a:blip>
          <a:stretch>
            <a:fillRect/>
          </a:stretch>
        </p:blipFill>
        <p:spPr>
          <a:xfrm>
            <a:off x="4859338" y="2587361"/>
            <a:ext cx="3827462" cy="2551641"/>
          </a:xfrm>
        </p:spPr>
      </p:pic>
    </p:spTree>
    <p:extLst>
      <p:ext uri="{BB962C8B-B14F-4D97-AF65-F5344CB8AC3E}">
        <p14:creationId xmlns:p14="http://schemas.microsoft.com/office/powerpoint/2010/main" val="1783052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76671"/>
            <a:ext cx="8096200" cy="940967"/>
          </a:xfrm>
        </p:spPr>
        <p:txBody>
          <a:bodyPr>
            <a:normAutofit fontScale="90000"/>
          </a:bodyPr>
          <a:lstStyle/>
          <a:p>
            <a:r>
              <a:rPr lang="en-ZA" dirty="0"/>
              <a:t>Contribution of climate information services</a:t>
            </a:r>
          </a:p>
        </p:txBody>
      </p:sp>
      <p:sp>
        <p:nvSpPr>
          <p:cNvPr id="3" name="Content Placeholder 2"/>
          <p:cNvSpPr>
            <a:spLocks noGrp="1"/>
          </p:cNvSpPr>
          <p:nvPr>
            <p:ph idx="1"/>
          </p:nvPr>
        </p:nvSpPr>
        <p:spPr>
          <a:xfrm>
            <a:off x="991055" y="1594520"/>
            <a:ext cx="7715200" cy="4349080"/>
          </a:xfrm>
        </p:spPr>
        <p:txBody>
          <a:bodyPr/>
          <a:lstStyle/>
          <a:p>
            <a:r>
              <a:rPr lang="en-US" dirty="0"/>
              <a:t>The following are the contribution that climate information makes to Climate Smart Agriculture:</a:t>
            </a:r>
          </a:p>
          <a:p>
            <a:pPr lvl="1"/>
            <a:r>
              <a:rPr lang="en-US" dirty="0"/>
              <a:t>Productivity</a:t>
            </a:r>
          </a:p>
          <a:p>
            <a:pPr lvl="1"/>
            <a:r>
              <a:rPr lang="en-US" dirty="0"/>
              <a:t>Adaptation through risk management</a:t>
            </a:r>
          </a:p>
          <a:p>
            <a:pPr lvl="1"/>
            <a:r>
              <a:rPr lang="en-US" dirty="0"/>
              <a:t>Mitigation</a:t>
            </a:r>
          </a:p>
        </p:txBody>
      </p:sp>
    </p:spTree>
    <p:extLst>
      <p:ext uri="{BB962C8B-B14F-4D97-AF65-F5344CB8AC3E}">
        <p14:creationId xmlns:p14="http://schemas.microsoft.com/office/powerpoint/2010/main" val="3611468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657600"/>
            <a:ext cx="7791400" cy="1362075"/>
          </a:xfrm>
        </p:spPr>
        <p:txBody>
          <a:bodyPr>
            <a:normAutofit fontScale="90000"/>
          </a:bodyPr>
          <a:lstStyle/>
          <a:p>
            <a:r>
              <a:rPr lang="en-US" dirty="0"/>
              <a:t>Agriculture Extension</a:t>
            </a:r>
            <a:br>
              <a:rPr lang="en-US" dirty="0"/>
            </a:br>
            <a:r>
              <a:rPr lang="en-US" dirty="0"/>
              <a:t>and advisory services for climate smart agriculture </a:t>
            </a:r>
            <a:endParaRPr lang="en-ZA" dirty="0"/>
          </a:p>
        </p:txBody>
      </p:sp>
      <p:sp>
        <p:nvSpPr>
          <p:cNvPr id="3" name="Text Placeholder 2"/>
          <p:cNvSpPr>
            <a:spLocks noGrp="1"/>
          </p:cNvSpPr>
          <p:nvPr>
            <p:ph type="body" idx="1"/>
          </p:nvPr>
        </p:nvSpPr>
        <p:spPr>
          <a:xfrm>
            <a:off x="971600" y="2133600"/>
            <a:ext cx="7523114" cy="1500187"/>
          </a:xfrm>
        </p:spPr>
        <p:txBody>
          <a:bodyPr/>
          <a:lstStyle/>
          <a:p>
            <a:r>
              <a:rPr lang="en-ZA" dirty="0"/>
              <a:t>Study unit 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3" name="Content Placeholder 2"/>
          <p:cNvSpPr>
            <a:spLocks noGrp="1"/>
          </p:cNvSpPr>
          <p:nvPr>
            <p:ph idx="1"/>
          </p:nvPr>
        </p:nvSpPr>
        <p:spPr/>
        <p:txBody>
          <a:bodyPr/>
          <a:lstStyle/>
          <a:p>
            <a:r>
              <a:rPr lang="en-ZA" dirty="0"/>
              <a:t>Study unit 3 is about:</a:t>
            </a:r>
          </a:p>
          <a:p>
            <a:pPr lvl="1"/>
            <a:r>
              <a:rPr lang="en-ZA" dirty="0"/>
              <a:t>Understanding the role of EAS in risk assessment and adaptation planning</a:t>
            </a:r>
          </a:p>
          <a:p>
            <a:pPr lvl="1"/>
            <a:r>
              <a:rPr lang="en-ZA" dirty="0"/>
              <a:t>Sharing best practices on risk assessment and adaptation planning</a:t>
            </a:r>
          </a:p>
          <a:p>
            <a:pPr lvl="1"/>
            <a:endParaRPr lang="en-ZA" dirty="0"/>
          </a:p>
          <a:p>
            <a:pPr lvl="1"/>
            <a:endParaRPr lang="en-ZA" dirty="0"/>
          </a:p>
        </p:txBody>
      </p:sp>
    </p:spTree>
    <p:extLst>
      <p:ext uri="{BB962C8B-B14F-4D97-AF65-F5344CB8AC3E}">
        <p14:creationId xmlns:p14="http://schemas.microsoft.com/office/powerpoint/2010/main" val="211278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EAS in mitigating risk and uncertainty</a:t>
            </a:r>
          </a:p>
        </p:txBody>
      </p:sp>
      <p:sp>
        <p:nvSpPr>
          <p:cNvPr id="9" name="Content Placeholder 8"/>
          <p:cNvSpPr>
            <a:spLocks noGrp="1"/>
          </p:cNvSpPr>
          <p:nvPr>
            <p:ph idx="1"/>
          </p:nvPr>
        </p:nvSpPr>
        <p:spPr>
          <a:xfrm>
            <a:off x="971600" y="1752601"/>
            <a:ext cx="7715200" cy="1828799"/>
          </a:xfrm>
        </p:spPr>
        <p:txBody>
          <a:bodyPr/>
          <a:lstStyle/>
          <a:p>
            <a:r>
              <a:rPr lang="en-US" dirty="0"/>
              <a:t>At a farmer level EAS is involved in:</a:t>
            </a:r>
          </a:p>
          <a:p>
            <a:pPr lvl="1"/>
            <a:r>
              <a:rPr lang="en-US" dirty="0"/>
              <a:t>Communicating risk</a:t>
            </a:r>
          </a:p>
          <a:p>
            <a:pPr lvl="1"/>
            <a:r>
              <a:rPr lang="en-US" dirty="0"/>
              <a:t>Communicating adaptation measures</a:t>
            </a:r>
          </a:p>
          <a:p>
            <a:pPr lvl="1"/>
            <a:r>
              <a:rPr lang="en-US" dirty="0"/>
              <a:t>Training on how to best mitigate risk</a:t>
            </a:r>
          </a:p>
        </p:txBody>
      </p:sp>
      <p:pic>
        <p:nvPicPr>
          <p:cNvPr id="43010" name="Picture 2"/>
          <p:cNvPicPr>
            <a:picLocks noChangeAspect="1" noChangeArrowheads="1"/>
          </p:cNvPicPr>
          <p:nvPr/>
        </p:nvPicPr>
        <p:blipFill>
          <a:blip r:embed="rId2" cstate="print"/>
          <a:srcRect/>
          <a:stretch>
            <a:fillRect/>
          </a:stretch>
        </p:blipFill>
        <p:spPr bwMode="auto">
          <a:xfrm>
            <a:off x="2286000" y="3505200"/>
            <a:ext cx="4724400" cy="265747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3" name="Content Placeholder 2"/>
          <p:cNvSpPr>
            <a:spLocks noGrp="1"/>
          </p:cNvSpPr>
          <p:nvPr>
            <p:ph idx="1"/>
          </p:nvPr>
        </p:nvSpPr>
        <p:spPr/>
        <p:txBody>
          <a:bodyPr/>
          <a:lstStyle/>
          <a:p>
            <a:r>
              <a:rPr lang="en-ZA" dirty="0"/>
              <a:t>Study unit 1 is about:</a:t>
            </a:r>
          </a:p>
          <a:p>
            <a:pPr lvl="1"/>
            <a:r>
              <a:rPr lang="en-ZA" dirty="0"/>
              <a:t>Understanding risk and uncertainty</a:t>
            </a:r>
          </a:p>
          <a:p>
            <a:pPr lvl="1"/>
            <a:r>
              <a:rPr lang="en-ZA" dirty="0"/>
              <a:t>Identifying different types and sources of risk</a:t>
            </a:r>
          </a:p>
          <a:p>
            <a:pPr lvl="1"/>
            <a:r>
              <a:rPr lang="en-ZA" dirty="0"/>
              <a:t>Performing basic risk analysis</a:t>
            </a:r>
          </a:p>
          <a:p>
            <a:pPr lvl="1"/>
            <a:r>
              <a:rPr lang="en-ZA" dirty="0"/>
              <a:t>Conducting risk evaluation</a:t>
            </a:r>
          </a:p>
          <a:p>
            <a:pPr lvl="1"/>
            <a:r>
              <a:rPr lang="en-ZA" dirty="0"/>
              <a:t>Problem-solving</a:t>
            </a:r>
          </a:p>
          <a:p>
            <a:pPr lvl="1"/>
            <a:r>
              <a:rPr lang="en-ZA" dirty="0"/>
              <a:t>Decision-making</a:t>
            </a:r>
          </a:p>
          <a:p>
            <a:pPr lvl="1">
              <a:buNone/>
            </a:pPr>
            <a:endParaRPr lang="en-ZA" dirty="0"/>
          </a:p>
          <a:p>
            <a:pPr lvl="1"/>
            <a:endParaRPr lang="en-ZA" dirty="0"/>
          </a:p>
          <a:p>
            <a:pPr lvl="1"/>
            <a:endParaRPr lang="en-ZA" dirty="0"/>
          </a:p>
          <a:p>
            <a:pPr lvl="1"/>
            <a:endParaRPr lang="en-ZA" dirty="0"/>
          </a:p>
        </p:txBody>
      </p:sp>
    </p:spTree>
    <p:extLst>
      <p:ext uri="{BB962C8B-B14F-4D97-AF65-F5344CB8AC3E}">
        <p14:creationId xmlns:p14="http://schemas.microsoft.com/office/powerpoint/2010/main" val="211278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Risks faced by farmers</a:t>
            </a:r>
          </a:p>
        </p:txBody>
      </p:sp>
      <p:sp>
        <p:nvSpPr>
          <p:cNvPr id="9" name="Content Placeholder 8"/>
          <p:cNvSpPr>
            <a:spLocks noGrp="1"/>
          </p:cNvSpPr>
          <p:nvPr>
            <p:ph idx="1"/>
          </p:nvPr>
        </p:nvSpPr>
        <p:spPr/>
        <p:txBody>
          <a:bodyPr/>
          <a:lstStyle/>
          <a:p>
            <a:r>
              <a:rPr lang="en-US" dirty="0"/>
              <a:t>Changes in soil and water conditions due to climate change</a:t>
            </a:r>
          </a:p>
          <a:p>
            <a:r>
              <a:rPr lang="en-US" dirty="0"/>
              <a:t>Climate change impact on seasonality of planting and harvesting</a:t>
            </a:r>
          </a:p>
          <a:p>
            <a:r>
              <a:rPr lang="en-US" dirty="0"/>
              <a:t>Price and market uncertainty</a:t>
            </a:r>
          </a:p>
          <a:p>
            <a:r>
              <a:rPr lang="en-US" dirty="0"/>
              <a:t>Increases in pest and disease levels</a:t>
            </a:r>
          </a:p>
          <a:p>
            <a:r>
              <a:rPr lang="en-US" dirty="0"/>
              <a:t>Extreme events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forecasts</a:t>
            </a:r>
          </a:p>
        </p:txBody>
      </p:sp>
      <p:sp>
        <p:nvSpPr>
          <p:cNvPr id="3" name="Content Placeholder 2"/>
          <p:cNvSpPr>
            <a:spLocks noGrp="1"/>
          </p:cNvSpPr>
          <p:nvPr>
            <p:ph sz="half" idx="1"/>
          </p:nvPr>
        </p:nvSpPr>
        <p:spPr/>
        <p:txBody>
          <a:bodyPr/>
          <a:lstStyle/>
          <a:p>
            <a:r>
              <a:rPr lang="en-ZA" dirty="0"/>
              <a:t>Climate predictions include both short and long term predictions of atmospheric and oceanic conditions</a:t>
            </a:r>
          </a:p>
          <a:p>
            <a:pPr lvl="1"/>
            <a:r>
              <a:rPr lang="en-ZA" dirty="0"/>
              <a:t>Short-term predictions known as weather forecasts</a:t>
            </a:r>
          </a:p>
        </p:txBody>
      </p:sp>
      <p:pic>
        <p:nvPicPr>
          <p:cNvPr id="5" name="Content Placeholder 4" descr="stock-vector-realistic-weather-forecast-widget-mobile-application-program-layout-template-vector-illustration-234266896.jpg"/>
          <p:cNvPicPr>
            <a:picLocks noGrp="1" noChangeAspect="1"/>
          </p:cNvPicPr>
          <p:nvPr>
            <p:ph sz="half" idx="13"/>
          </p:nvPr>
        </p:nvPicPr>
        <p:blipFill>
          <a:blip r:embed="rId2" cstate="print"/>
          <a:stretch>
            <a:fillRect/>
          </a:stretch>
        </p:blipFill>
        <p:spPr>
          <a:xfrm>
            <a:off x="5044130" y="2136842"/>
            <a:ext cx="3574915" cy="3574915"/>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Climate prediction example</a:t>
            </a:r>
          </a:p>
        </p:txBody>
      </p:sp>
      <p:pic>
        <p:nvPicPr>
          <p:cNvPr id="8" name="Picture Placeholder 7" descr="climate forecast.PNG">
            <a:hlinkClick r:id="rId2"/>
          </p:cNvPr>
          <p:cNvPicPr>
            <a:picLocks noGrp="1" noChangeAspect="1"/>
          </p:cNvPicPr>
          <p:nvPr>
            <p:ph type="pic" idx="1"/>
          </p:nvPr>
        </p:nvPicPr>
        <p:blipFill>
          <a:blip r:embed="rId3" cstate="print"/>
          <a:srcRect l="12708" r="12708"/>
          <a:stretch>
            <a:fillRect/>
          </a:stretch>
        </p:blipFill>
        <p:spPr/>
      </p:pic>
      <p:sp>
        <p:nvSpPr>
          <p:cNvPr id="7" name="Text Placeholder 6"/>
          <p:cNvSpPr>
            <a:spLocks noGrp="1"/>
          </p:cNvSpPr>
          <p:nvPr>
            <p:ph type="body" sz="half" idx="2"/>
          </p:nvPr>
        </p:nvSpPr>
        <p:spPr/>
        <p:txBody>
          <a:bodyPr>
            <a:normAutofit fontScale="85000" lnSpcReduction="10000"/>
          </a:bodyPr>
          <a:lstStyle/>
          <a:p>
            <a:r>
              <a:rPr lang="en-US" dirty="0"/>
              <a:t>The following video outlines a long-term forecast from the NOAA’s climate prediction centre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Market forecasts</a:t>
            </a:r>
          </a:p>
        </p:txBody>
      </p:sp>
      <p:sp>
        <p:nvSpPr>
          <p:cNvPr id="7" name="Content Placeholder 6"/>
          <p:cNvSpPr>
            <a:spLocks noGrp="1"/>
          </p:cNvSpPr>
          <p:nvPr>
            <p:ph sz="half" idx="1"/>
          </p:nvPr>
        </p:nvSpPr>
        <p:spPr/>
        <p:txBody>
          <a:bodyPr/>
          <a:lstStyle/>
          <a:p>
            <a:r>
              <a:rPr lang="en-US" dirty="0"/>
              <a:t>Provide long-term predictions for:</a:t>
            </a:r>
          </a:p>
          <a:p>
            <a:pPr lvl="1"/>
            <a:r>
              <a:rPr lang="en-US" dirty="0"/>
              <a:t>Crop prices</a:t>
            </a:r>
          </a:p>
          <a:p>
            <a:pPr lvl="1"/>
            <a:r>
              <a:rPr lang="en-US" dirty="0"/>
              <a:t>Consumer demand/preferences</a:t>
            </a:r>
          </a:p>
          <a:p>
            <a:pPr lvl="1"/>
            <a:r>
              <a:rPr lang="en-US" dirty="0"/>
              <a:t>Competition</a:t>
            </a:r>
          </a:p>
        </p:txBody>
      </p:sp>
      <p:pic>
        <p:nvPicPr>
          <p:cNvPr id="9" name="Content Placeholder 8" descr="stock-photo-investor-with-growth-chart-of-profits-275184728.jpg"/>
          <p:cNvPicPr>
            <a:picLocks noGrp="1" noChangeAspect="1"/>
          </p:cNvPicPr>
          <p:nvPr>
            <p:ph sz="half" idx="13"/>
          </p:nvPr>
        </p:nvPicPr>
        <p:blipFill>
          <a:blip r:embed="rId2" cstate="print"/>
          <a:stretch>
            <a:fillRect/>
          </a:stretch>
        </p:blipFill>
        <p:spPr>
          <a:xfrm>
            <a:off x="4448002" y="2304502"/>
            <a:ext cx="4393406" cy="2934795"/>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Best practices</a:t>
            </a:r>
          </a:p>
        </p:txBody>
      </p:sp>
      <p:sp>
        <p:nvSpPr>
          <p:cNvPr id="6" name="Content Placeholder 5"/>
          <p:cNvSpPr>
            <a:spLocks noGrp="1"/>
          </p:cNvSpPr>
          <p:nvPr>
            <p:ph idx="1"/>
          </p:nvPr>
        </p:nvSpPr>
        <p:spPr/>
        <p:txBody>
          <a:bodyPr>
            <a:normAutofit/>
          </a:bodyPr>
          <a:lstStyle/>
          <a:p>
            <a:pPr lvl="1" fontAlgn="base"/>
            <a:r>
              <a:rPr lang="en-ZA" dirty="0"/>
              <a:t>Adopting water and energy efficient practices</a:t>
            </a:r>
          </a:p>
          <a:p>
            <a:pPr lvl="1" fontAlgn="base">
              <a:buNone/>
            </a:pPr>
            <a:endParaRPr lang="en-ZA" dirty="0"/>
          </a:p>
          <a:p>
            <a:pPr lvl="1" fontAlgn="base"/>
            <a:r>
              <a:rPr lang="en-ZA" dirty="0"/>
              <a:t>Developing local market systems</a:t>
            </a:r>
          </a:p>
          <a:p>
            <a:pPr lvl="3" fontAlgn="base"/>
            <a:r>
              <a:rPr lang="en-ZA" dirty="0"/>
              <a:t>Improving market access</a:t>
            </a:r>
          </a:p>
          <a:p>
            <a:pPr lvl="3" fontAlgn="base"/>
            <a:r>
              <a:rPr lang="en-ZA" dirty="0"/>
              <a:t>Understanding how markets operate</a:t>
            </a:r>
          </a:p>
          <a:p>
            <a:pPr lvl="3" fontAlgn="base">
              <a:buNone/>
            </a:pPr>
            <a:endParaRPr lang="en-ZA" dirty="0"/>
          </a:p>
          <a:p>
            <a:pPr lvl="2" fontAlgn="base"/>
            <a:r>
              <a:rPr lang="en-ZA" dirty="0"/>
              <a:t>Adopting new farming practices and crop types </a:t>
            </a:r>
          </a:p>
          <a:p>
            <a:pPr lvl="3" fontAlgn="base"/>
            <a:r>
              <a:rPr lang="en-ZA" dirty="0"/>
              <a:t>Improving disease resistance</a:t>
            </a:r>
          </a:p>
          <a:p>
            <a:pPr lvl="3" fontAlgn="base"/>
            <a:r>
              <a:rPr lang="en-ZA" dirty="0"/>
              <a:t>Decreasing vulnerability to crop price fluctuation</a:t>
            </a:r>
          </a:p>
          <a:p>
            <a:pPr lvl="1"/>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Gender and other adaptive</a:t>
            </a:r>
            <a:br>
              <a:rPr lang="en-US" dirty="0"/>
            </a:br>
            <a:r>
              <a:rPr lang="en-US" dirty="0"/>
              <a:t>options to Climate change</a:t>
            </a:r>
            <a:endParaRPr lang="en-ZA" dirty="0"/>
          </a:p>
        </p:txBody>
      </p:sp>
      <p:sp>
        <p:nvSpPr>
          <p:cNvPr id="3" name="Text Placeholder 2"/>
          <p:cNvSpPr>
            <a:spLocks noGrp="1"/>
          </p:cNvSpPr>
          <p:nvPr>
            <p:ph type="body" idx="1"/>
          </p:nvPr>
        </p:nvSpPr>
        <p:spPr/>
        <p:txBody>
          <a:bodyPr/>
          <a:lstStyle/>
          <a:p>
            <a:r>
              <a:rPr lang="en-ZA" dirty="0"/>
              <a:t>Study unit 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3" name="Content Placeholder 2"/>
          <p:cNvSpPr>
            <a:spLocks noGrp="1"/>
          </p:cNvSpPr>
          <p:nvPr>
            <p:ph idx="1"/>
          </p:nvPr>
        </p:nvSpPr>
        <p:spPr>
          <a:xfrm>
            <a:off x="971600" y="1600201"/>
            <a:ext cx="7715200" cy="1676399"/>
          </a:xfrm>
        </p:spPr>
        <p:txBody>
          <a:bodyPr>
            <a:normAutofit fontScale="92500"/>
          </a:bodyPr>
          <a:lstStyle/>
          <a:p>
            <a:r>
              <a:rPr lang="en-ZA" dirty="0"/>
              <a:t>Study unit 4 is about:</a:t>
            </a:r>
          </a:p>
          <a:p>
            <a:pPr lvl="1"/>
            <a:r>
              <a:rPr lang="en-US" dirty="0"/>
              <a:t>Understanding adaptive options to climate change by considering gender as a cross cutting option in terms of addressing issues and challenges related to climate change</a:t>
            </a:r>
            <a:endParaRPr lang="en-ZA" dirty="0"/>
          </a:p>
          <a:p>
            <a:pPr lvl="1"/>
            <a:endParaRPr lang="en-ZA" dirty="0"/>
          </a:p>
        </p:txBody>
      </p:sp>
      <p:pic>
        <p:nvPicPr>
          <p:cNvPr id="44034" name="Picture 2"/>
          <p:cNvPicPr>
            <a:picLocks noChangeAspect="1" noChangeArrowheads="1"/>
          </p:cNvPicPr>
          <p:nvPr/>
        </p:nvPicPr>
        <p:blipFill>
          <a:blip r:embed="rId2" cstate="print"/>
          <a:srcRect/>
          <a:stretch>
            <a:fillRect/>
          </a:stretch>
        </p:blipFill>
        <p:spPr bwMode="auto">
          <a:xfrm>
            <a:off x="1905000" y="3352800"/>
            <a:ext cx="6096000" cy="2524124"/>
          </a:xfrm>
          <a:prstGeom prst="rect">
            <a:avLst/>
          </a:prstGeom>
          <a:noFill/>
          <a:ln w="9525">
            <a:noFill/>
            <a:miter lim="800000"/>
            <a:headEnd/>
            <a:tailEnd/>
          </a:ln>
          <a:effectLst/>
        </p:spPr>
      </p:pic>
    </p:spTree>
    <p:extLst>
      <p:ext uri="{BB962C8B-B14F-4D97-AF65-F5344CB8AC3E}">
        <p14:creationId xmlns:p14="http://schemas.microsoft.com/office/powerpoint/2010/main" val="211278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What is gender?</a:t>
            </a:r>
          </a:p>
        </p:txBody>
      </p:sp>
      <p:sp>
        <p:nvSpPr>
          <p:cNvPr id="5" name="Content Placeholder 4"/>
          <p:cNvSpPr>
            <a:spLocks noGrp="1"/>
          </p:cNvSpPr>
          <p:nvPr>
            <p:ph sz="half" idx="1"/>
          </p:nvPr>
        </p:nvSpPr>
        <p:spPr>
          <a:xfrm>
            <a:off x="971600" y="2103437"/>
            <a:ext cx="3816424" cy="4525963"/>
          </a:xfrm>
        </p:spPr>
        <p:txBody>
          <a:bodyPr>
            <a:normAutofit fontScale="77500" lnSpcReduction="20000"/>
          </a:bodyPr>
          <a:lstStyle/>
          <a:p>
            <a:r>
              <a:rPr lang="en-US" dirty="0"/>
              <a:t>Gender refers to the socially constructed characteristics of women and men, such as norms, roles, and relationships of and between groups of women and men. </a:t>
            </a:r>
          </a:p>
          <a:p>
            <a:r>
              <a:rPr lang="en-US" dirty="0"/>
              <a:t>It varies from society to society and can be changed.</a:t>
            </a:r>
          </a:p>
          <a:p>
            <a:r>
              <a:rPr lang="en-US" dirty="0"/>
              <a:t>Climate change is adversely impacting the lives and livelihoods of women and men, their families and communities across Rwanda.</a:t>
            </a:r>
          </a:p>
        </p:txBody>
      </p:sp>
      <p:pic>
        <p:nvPicPr>
          <p:cNvPr id="6" name="Content Placeholder 5" descr="Cutout symbol of transgender">
            <a:extLst>
              <a:ext uri="{FF2B5EF4-FFF2-40B4-BE49-F238E27FC236}">
                <a16:creationId xmlns:a16="http://schemas.microsoft.com/office/drawing/2014/main" id="{8C609A57-DDFC-4229-B8C3-DEAA23C9B52A}"/>
              </a:ext>
            </a:extLst>
          </p:cNvPr>
          <p:cNvPicPr>
            <a:picLocks noGrp="1" noChangeAspect="1"/>
          </p:cNvPicPr>
          <p:nvPr>
            <p:ph sz="half" idx="13"/>
          </p:nvPr>
        </p:nvPicPr>
        <p:blipFill>
          <a:blip r:embed="rId2" cstate="print">
            <a:extLst>
              <a:ext uri="{28A0092B-C50C-407E-A947-70E740481C1C}">
                <a14:useLocalDpi xmlns:a14="http://schemas.microsoft.com/office/drawing/2010/main" val="0"/>
              </a:ext>
            </a:extLst>
          </a:blip>
          <a:stretch>
            <a:fillRect/>
          </a:stretch>
        </p:blipFill>
        <p:spPr>
          <a:xfrm>
            <a:off x="4859338" y="2587361"/>
            <a:ext cx="3827462" cy="2551641"/>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971599" y="2130425"/>
            <a:ext cx="7486601" cy="1470026"/>
          </a:xfrm>
        </p:spPr>
        <p:txBody>
          <a:bodyPr anchor="ctr">
            <a:normAutofit/>
          </a:bodyPr>
          <a:lstStyle/>
          <a:p>
            <a:r>
              <a:rPr lang="en-US"/>
              <a:t>Gender mainstreaming in Climate smart agriculture</a:t>
            </a:r>
          </a:p>
        </p:txBody>
      </p:sp>
      <p:sp>
        <p:nvSpPr>
          <p:cNvPr id="12" name="Content Placeholder 11"/>
          <p:cNvSpPr>
            <a:spLocks noGrp="1"/>
          </p:cNvSpPr>
          <p:nvPr>
            <p:ph type="subTitle" idx="1"/>
          </p:nvPr>
        </p:nvSpPr>
        <p:spPr>
          <a:xfrm>
            <a:off x="1514499" y="3886200"/>
            <a:ext cx="6400800" cy="1752600"/>
          </a:xfrm>
        </p:spPr>
        <p:txBody>
          <a:bodyPr>
            <a:normAutofit/>
          </a:bodyPr>
          <a:lstStyle/>
          <a:p>
            <a:pPr>
              <a:lnSpc>
                <a:spcPct val="90000"/>
              </a:lnSpc>
            </a:pPr>
            <a:r>
              <a:rPr lang="en-US" sz="2200"/>
              <a:t>Mainstreaming a gender perspective is the process of assessing the implications for women and men of any planned action, including legislation, policies or </a:t>
            </a:r>
            <a:r>
              <a:rPr lang="en-US" sz="2200" err="1"/>
              <a:t>programmes</a:t>
            </a:r>
            <a:r>
              <a:rPr lang="en-US" sz="2200"/>
              <a:t>, in any area and at all levels.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71600" y="476671"/>
            <a:ext cx="7715200" cy="940967"/>
          </a:xfrm>
        </p:spPr>
        <p:txBody>
          <a:bodyPr anchor="ctr">
            <a:normAutofit/>
          </a:bodyPr>
          <a:lstStyle/>
          <a:p>
            <a:pPr>
              <a:lnSpc>
                <a:spcPct val="90000"/>
              </a:lnSpc>
            </a:pPr>
            <a:r>
              <a:rPr lang="en-US" sz="3400"/>
              <a:t>Impact of Climate change on gender </a:t>
            </a:r>
          </a:p>
        </p:txBody>
      </p:sp>
      <p:graphicFrame>
        <p:nvGraphicFramePr>
          <p:cNvPr id="14" name="Content Placeholder 11">
            <a:extLst>
              <a:ext uri="{FF2B5EF4-FFF2-40B4-BE49-F238E27FC236}">
                <a16:creationId xmlns:a16="http://schemas.microsoft.com/office/drawing/2014/main" id="{5391F8CB-571F-4383-B64D-29FEA07A94D2}"/>
              </a:ext>
            </a:extLst>
          </p:cNvPr>
          <p:cNvGraphicFramePr>
            <a:graphicFrameLocks noGrp="1"/>
          </p:cNvGraphicFramePr>
          <p:nvPr>
            <p:ph idx="1"/>
            <p:extLst>
              <p:ext uri="{D42A27DB-BD31-4B8C-83A1-F6EECF244321}">
                <p14:modId xmlns:p14="http://schemas.microsoft.com/office/powerpoint/2010/main" val="3128608069"/>
              </p:ext>
            </p:extLst>
          </p:nvPr>
        </p:nvGraphicFramePr>
        <p:xfrm>
          <a:off x="971600" y="1600201"/>
          <a:ext cx="7715200" cy="4349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330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2288" y="4800600"/>
            <a:ext cx="6665912" cy="762000"/>
          </a:xfrm>
        </p:spPr>
        <p:txBody>
          <a:bodyPr>
            <a:normAutofit fontScale="90000"/>
          </a:bodyPr>
          <a:lstStyle/>
          <a:p>
            <a:r>
              <a:rPr lang="en-US" dirty="0"/>
              <a:t>Understanding concept of</a:t>
            </a:r>
            <a:br>
              <a:rPr lang="en-US" dirty="0"/>
            </a:br>
            <a:r>
              <a:rPr lang="en-US" dirty="0"/>
              <a:t>risk, uncertainty and risk management</a:t>
            </a:r>
          </a:p>
        </p:txBody>
      </p:sp>
      <p:sp>
        <p:nvSpPr>
          <p:cNvPr id="8" name="Text Placeholder 7"/>
          <p:cNvSpPr>
            <a:spLocks noGrp="1"/>
          </p:cNvSpPr>
          <p:nvPr>
            <p:ph type="body" sz="half" idx="2"/>
          </p:nvPr>
        </p:nvSpPr>
        <p:spPr/>
        <p:txBody>
          <a:bodyPr>
            <a:normAutofit lnSpcReduction="10000"/>
          </a:bodyPr>
          <a:lstStyle/>
          <a:p>
            <a:endParaRPr lang="en-US" dirty="0"/>
          </a:p>
          <a:p>
            <a:r>
              <a:rPr lang="en-US" dirty="0"/>
              <a:t>The relation between risk and uncertainty</a:t>
            </a:r>
          </a:p>
        </p:txBody>
      </p:sp>
      <p:pic>
        <p:nvPicPr>
          <p:cNvPr id="1028" name="Picture 4">
            <a:hlinkClick r:id="rId2"/>
          </p:cNvPr>
          <p:cNvPicPr>
            <a:picLocks noChangeAspect="1" noChangeArrowheads="1"/>
          </p:cNvPicPr>
          <p:nvPr/>
        </p:nvPicPr>
        <p:blipFill>
          <a:blip r:embed="rId3" cstate="print"/>
          <a:srcRect/>
          <a:stretch>
            <a:fillRect/>
          </a:stretch>
        </p:blipFill>
        <p:spPr bwMode="auto">
          <a:xfrm>
            <a:off x="1371600" y="838200"/>
            <a:ext cx="6621822" cy="37338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71600" y="735433"/>
            <a:ext cx="7715200" cy="940967"/>
          </a:xfrm>
        </p:spPr>
        <p:txBody>
          <a:bodyPr>
            <a:normAutofit fontScale="90000"/>
          </a:bodyPr>
          <a:lstStyle/>
          <a:p>
            <a:r>
              <a:rPr lang="en-US" dirty="0"/>
              <a:t>Gender equality in the three pillars of Climate smart agriculture</a:t>
            </a:r>
          </a:p>
        </p:txBody>
      </p:sp>
      <p:sp>
        <p:nvSpPr>
          <p:cNvPr id="9" name="Content Placeholder 8"/>
          <p:cNvSpPr>
            <a:spLocks noGrp="1"/>
          </p:cNvSpPr>
          <p:nvPr>
            <p:ph idx="1"/>
          </p:nvPr>
        </p:nvSpPr>
        <p:spPr>
          <a:xfrm>
            <a:off x="971600" y="2127920"/>
            <a:ext cx="7715200" cy="4349080"/>
          </a:xfrm>
        </p:spPr>
        <p:txBody>
          <a:bodyPr>
            <a:normAutofit/>
          </a:bodyPr>
          <a:lstStyle/>
          <a:p>
            <a:r>
              <a:rPr lang="en-US" dirty="0"/>
              <a:t>Pillar 1: Sustainably increase agricultural productivity and incomes</a:t>
            </a:r>
          </a:p>
          <a:p>
            <a:r>
              <a:rPr lang="en-US" dirty="0"/>
              <a:t>Pillar 2: Adapt to and build resilience to climate change</a:t>
            </a:r>
          </a:p>
          <a:p>
            <a:r>
              <a:rPr lang="en-US" dirty="0"/>
              <a:t>Pillar 3: Reduce and / or remove greenhouse gas emissions, where possible.</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1600" y="735433"/>
            <a:ext cx="7715200" cy="940967"/>
          </a:xfrm>
        </p:spPr>
        <p:txBody>
          <a:bodyPr>
            <a:normAutofit fontScale="90000"/>
          </a:bodyPr>
          <a:lstStyle/>
          <a:p>
            <a:r>
              <a:rPr lang="en-US" dirty="0"/>
              <a:t>Common extreme events and their adoption strategies	</a:t>
            </a:r>
          </a:p>
        </p:txBody>
      </p:sp>
      <p:sp>
        <p:nvSpPr>
          <p:cNvPr id="5" name="Content Placeholder 4"/>
          <p:cNvSpPr>
            <a:spLocks noGrp="1"/>
          </p:cNvSpPr>
          <p:nvPr>
            <p:ph idx="1"/>
          </p:nvPr>
        </p:nvSpPr>
        <p:spPr>
          <a:xfrm>
            <a:off x="971600" y="2133600"/>
            <a:ext cx="7715200" cy="4349080"/>
          </a:xfrm>
        </p:spPr>
        <p:txBody>
          <a:bodyPr>
            <a:normAutofit/>
          </a:bodyPr>
          <a:lstStyle/>
          <a:p>
            <a:r>
              <a:rPr lang="en-US" dirty="0"/>
              <a:t>Adaptation to drought</a:t>
            </a:r>
          </a:p>
          <a:p>
            <a:r>
              <a:rPr lang="en-US" dirty="0"/>
              <a:t>Flooding</a:t>
            </a:r>
          </a:p>
          <a:p>
            <a:endParaRPr lang="en-ZA"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99" y="2130425"/>
            <a:ext cx="7486601" cy="1470026"/>
          </a:xfrm>
        </p:spPr>
        <p:txBody>
          <a:bodyPr anchor="ctr">
            <a:normAutofit/>
          </a:bodyPr>
          <a:lstStyle/>
          <a:p>
            <a:pPr>
              <a:lnSpc>
                <a:spcPct val="90000"/>
              </a:lnSpc>
            </a:pPr>
            <a:r>
              <a:rPr lang="en-US" sz="3400" dirty="0"/>
              <a:t>Monitoring the implementation of Climate Smart Agriculture  practices </a:t>
            </a:r>
          </a:p>
        </p:txBody>
      </p:sp>
      <p:sp>
        <p:nvSpPr>
          <p:cNvPr id="3" name="Content Placeholder 2"/>
          <p:cNvSpPr>
            <a:spLocks noGrp="1"/>
          </p:cNvSpPr>
          <p:nvPr>
            <p:ph type="subTitle" idx="1"/>
          </p:nvPr>
        </p:nvSpPr>
        <p:spPr>
          <a:xfrm>
            <a:off x="1514499" y="3886200"/>
            <a:ext cx="6400800" cy="1752600"/>
          </a:xfrm>
        </p:spPr>
        <p:txBody>
          <a:bodyPr>
            <a:normAutofit/>
          </a:bodyPr>
          <a:lstStyle/>
          <a:p>
            <a:pPr>
              <a:lnSpc>
                <a:spcPct val="90000"/>
              </a:lnSpc>
            </a:pPr>
            <a:r>
              <a:rPr lang="en-US" sz="1500" dirty="0"/>
              <a:t>Monitoring and evaluation are core management tools for climate-smart agriculture. Monitoring and evaluation activities, which are integral parts of the planning and implementation of climate-smart agriculture interventions, set baselines, define indicators, measure progress and evaluate successes and setbacks.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592" y="260648"/>
            <a:ext cx="2720280" cy="1162050"/>
          </a:xfrm>
        </p:spPr>
        <p:txBody>
          <a:bodyPr anchor="b">
            <a:normAutofit/>
          </a:bodyPr>
          <a:lstStyle/>
          <a:p>
            <a:pPr>
              <a:lnSpc>
                <a:spcPct val="90000"/>
              </a:lnSpc>
            </a:pPr>
            <a:r>
              <a:rPr lang="en-US" sz="1800"/>
              <a:t>Defining monitoring and evaluation for climate-smart agriculture</a:t>
            </a:r>
          </a:p>
        </p:txBody>
      </p:sp>
      <p:graphicFrame>
        <p:nvGraphicFramePr>
          <p:cNvPr id="8" name="Content Placeholder 5">
            <a:extLst>
              <a:ext uri="{FF2B5EF4-FFF2-40B4-BE49-F238E27FC236}">
                <a16:creationId xmlns:a16="http://schemas.microsoft.com/office/drawing/2014/main" id="{99D70112-DB8F-4FE6-89EE-4E64CB713D30}"/>
              </a:ext>
            </a:extLst>
          </p:cNvPr>
          <p:cNvGraphicFramePr>
            <a:graphicFrameLocks noGrp="1"/>
          </p:cNvGraphicFramePr>
          <p:nvPr>
            <p:ph idx="1"/>
            <p:extLst>
              <p:ext uri="{D42A27DB-BD31-4B8C-83A1-F6EECF244321}">
                <p14:modId xmlns:p14="http://schemas.microsoft.com/office/powerpoint/2010/main" val="3839860647"/>
              </p:ext>
            </p:extLst>
          </p:nvPr>
        </p:nvGraphicFramePr>
        <p:xfrm>
          <a:off x="990600" y="1524000"/>
          <a:ext cx="7239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outputs, outcomes and impacts</a:t>
            </a:r>
          </a:p>
        </p:txBody>
      </p:sp>
      <p:sp>
        <p:nvSpPr>
          <p:cNvPr id="3" name="Content Placeholder 2"/>
          <p:cNvSpPr>
            <a:spLocks noGrp="1"/>
          </p:cNvSpPr>
          <p:nvPr>
            <p:ph idx="1"/>
          </p:nvPr>
        </p:nvSpPr>
        <p:spPr/>
        <p:txBody>
          <a:bodyPr/>
          <a:lstStyle/>
          <a:p>
            <a:r>
              <a:rPr lang="en-US" dirty="0"/>
              <a:t>Poverty and household impacts (where possible this data should be disaggregated by gender or by male- and female-headed households)</a:t>
            </a:r>
          </a:p>
          <a:p>
            <a:r>
              <a:rPr lang="en-US" dirty="0"/>
              <a:t>Outcomes in terms of climate-smart agriculture-related changes in productivity</a:t>
            </a:r>
          </a:p>
          <a:p>
            <a:r>
              <a:rPr lang="en-US" dirty="0"/>
              <a:t>Outputs and outcomes indicators related to capacity-development and service-related interventions</a:t>
            </a:r>
          </a:p>
          <a:p>
            <a:pPr lvl="3"/>
            <a:endParaRPr lang="en-US" dirty="0"/>
          </a:p>
          <a:p>
            <a:endParaRPr lang="en-US" dirty="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Acknowledgements</a:t>
            </a:r>
          </a:p>
        </p:txBody>
      </p:sp>
      <p:sp>
        <p:nvSpPr>
          <p:cNvPr id="3" name="Content Placeholder 2"/>
          <p:cNvSpPr>
            <a:spLocks noGrp="1"/>
          </p:cNvSpPr>
          <p:nvPr>
            <p:ph idx="1"/>
          </p:nvPr>
        </p:nvSpPr>
        <p:spPr/>
        <p:txBody>
          <a:bodyPr>
            <a:normAutofit/>
          </a:bodyPr>
          <a:lstStyle/>
          <a:p>
            <a:pPr marL="0" indent="0" algn="just">
              <a:buNone/>
            </a:pPr>
            <a:r>
              <a:rPr lang="en-ZA" sz="2000" dirty="0"/>
              <a:t>This module was made possible through the support of the Deutsche </a:t>
            </a:r>
            <a:r>
              <a:rPr lang="en-ZA" sz="2000" dirty="0" err="1"/>
              <a:t>Gesellschaft</a:t>
            </a:r>
            <a:r>
              <a:rPr lang="en-ZA" sz="2000" dirty="0"/>
              <a:t> </a:t>
            </a:r>
            <a:r>
              <a:rPr lang="en-ZA" sz="2000" dirty="0" err="1"/>
              <a:t>für</a:t>
            </a:r>
            <a:r>
              <a:rPr lang="en-ZA" sz="2000" dirty="0"/>
              <a:t> Internationale </a:t>
            </a:r>
            <a:r>
              <a:rPr lang="en-ZA" sz="2000" dirty="0" err="1"/>
              <a:t>Zusammenarbeit</a:t>
            </a:r>
            <a:r>
              <a:rPr lang="en-ZA" sz="2000" dirty="0"/>
              <a:t> (GIZ). </a:t>
            </a:r>
          </a:p>
          <a:p>
            <a:pPr marL="0" indent="0" algn="just">
              <a:buNone/>
            </a:pPr>
            <a:r>
              <a:rPr lang="en-ZA" sz="2000" dirty="0"/>
              <a:t>The contents of this module are the responsibility of the authors and do not necessarily reflect the views of GIZ or their government. </a:t>
            </a:r>
          </a:p>
          <a:p>
            <a:pPr marL="0" indent="0" algn="just">
              <a:buNone/>
            </a:pPr>
            <a:endParaRPr lang="en-ZA" sz="2000" dirty="0"/>
          </a:p>
          <a:p>
            <a:pPr marL="0" indent="0" algn="just">
              <a:buNone/>
            </a:pPr>
            <a:endParaRPr lang="en-ZA" sz="2000" dirty="0"/>
          </a:p>
          <a:p>
            <a:pPr marL="0" indent="0" algn="just">
              <a:buNone/>
            </a:pPr>
            <a:endParaRPr lang="en-ZA" sz="2000" dirty="0"/>
          </a:p>
          <a:p>
            <a:pPr marL="0" indent="0" algn="just">
              <a:buNone/>
            </a:pPr>
            <a:r>
              <a:rPr lang="en-ZA" sz="2000" dirty="0"/>
              <a:t>All work by Global Forum for Rural Advisory Services is licensed under a CC BY-NC 3.0 </a:t>
            </a:r>
            <a:r>
              <a:rPr lang="en-ZA" sz="2000" dirty="0" err="1"/>
              <a:t>Unported</a:t>
            </a:r>
            <a:r>
              <a:rPr lang="en-ZA" sz="2000" dirty="0"/>
              <a:t> License.  </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4067944" y="5682581"/>
            <a:ext cx="1524000" cy="5334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3505200"/>
            <a:ext cx="1843427" cy="507534"/>
          </a:xfrm>
          <a:prstGeom prst="rect">
            <a:avLst/>
          </a:prstGeom>
        </p:spPr>
      </p:pic>
    </p:spTree>
    <p:extLst>
      <p:ext uri="{BB962C8B-B14F-4D97-AF65-F5344CB8AC3E}">
        <p14:creationId xmlns:p14="http://schemas.microsoft.com/office/powerpoint/2010/main" val="4065487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Risk determinants</a:t>
            </a:r>
          </a:p>
        </p:txBody>
      </p:sp>
      <p:sp>
        <p:nvSpPr>
          <p:cNvPr id="9" name="Content Placeholder 8"/>
          <p:cNvSpPr>
            <a:spLocks noGrp="1"/>
          </p:cNvSpPr>
          <p:nvPr>
            <p:ph idx="1"/>
          </p:nvPr>
        </p:nvSpPr>
        <p:spPr/>
        <p:txBody>
          <a:bodyPr/>
          <a:lstStyle/>
          <a:p>
            <a:r>
              <a:rPr lang="en-US" dirty="0"/>
              <a:t>Hazards</a:t>
            </a:r>
          </a:p>
          <a:p>
            <a:pPr lvl="1"/>
            <a:r>
              <a:rPr lang="en-US" dirty="0"/>
              <a:t>Negative impacts associated with risks</a:t>
            </a:r>
          </a:p>
          <a:p>
            <a:r>
              <a:rPr lang="en-US" dirty="0"/>
              <a:t>Risk exposure</a:t>
            </a:r>
          </a:p>
          <a:p>
            <a:pPr lvl="1"/>
            <a:r>
              <a:rPr lang="en-US" dirty="0"/>
              <a:t>Who is affected?</a:t>
            </a:r>
          </a:p>
          <a:p>
            <a:r>
              <a:rPr lang="en-US" dirty="0"/>
              <a:t>Vulnerability</a:t>
            </a:r>
          </a:p>
          <a:p>
            <a:pPr lvl="1"/>
            <a:r>
              <a:rPr lang="en-US" dirty="0"/>
              <a:t>Are they able to deal with these risks?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71600" y="476671"/>
            <a:ext cx="7715200" cy="940967"/>
          </a:xfrm>
        </p:spPr>
        <p:txBody>
          <a:bodyPr anchor="ctr">
            <a:normAutofit/>
          </a:bodyPr>
          <a:lstStyle/>
          <a:p>
            <a:r>
              <a:rPr lang="en-US" dirty="0"/>
              <a:t>Vulnerability</a:t>
            </a:r>
          </a:p>
        </p:txBody>
      </p:sp>
      <p:graphicFrame>
        <p:nvGraphicFramePr>
          <p:cNvPr id="15" name="Content Placeholder 8">
            <a:extLst>
              <a:ext uri="{FF2B5EF4-FFF2-40B4-BE49-F238E27FC236}">
                <a16:creationId xmlns:a16="http://schemas.microsoft.com/office/drawing/2014/main" id="{8763CB27-0A6D-4957-B658-87D4830D6B64}"/>
              </a:ext>
            </a:extLst>
          </p:cNvPr>
          <p:cNvGraphicFramePr>
            <a:graphicFrameLocks noGrp="1"/>
          </p:cNvGraphicFramePr>
          <p:nvPr>
            <p:ph idx="1"/>
            <p:extLst>
              <p:ext uri="{D42A27DB-BD31-4B8C-83A1-F6EECF244321}">
                <p14:modId xmlns:p14="http://schemas.microsoft.com/office/powerpoint/2010/main" val="3144894012"/>
              </p:ext>
            </p:extLst>
          </p:nvPr>
        </p:nvGraphicFramePr>
        <p:xfrm>
          <a:off x="971600" y="1600201"/>
          <a:ext cx="7715200" cy="434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1634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analysis and evaluation</a:t>
            </a:r>
          </a:p>
        </p:txBody>
      </p:sp>
      <p:pic>
        <p:nvPicPr>
          <p:cNvPr id="2051" name="Picture 3">
            <a:hlinkClick r:id="rId2"/>
          </p:cNvPr>
          <p:cNvPicPr>
            <a:picLocks noGrp="1" noChangeAspect="1" noChangeArrowheads="1"/>
          </p:cNvPicPr>
          <p:nvPr>
            <p:ph type="pic" idx="1"/>
          </p:nvPr>
        </p:nvPicPr>
        <p:blipFill>
          <a:blip r:embed="rId3" cstate="print"/>
          <a:srcRect l="12142" r="12142"/>
          <a:stretch>
            <a:fillRect/>
          </a:stretch>
        </p:blipFill>
        <p:spPr bwMode="auto">
          <a:prstGeom prst="rect">
            <a:avLst/>
          </a:prstGeom>
          <a:noFill/>
          <a:ln w="9525">
            <a:noFill/>
            <a:miter lim="800000"/>
            <a:headEnd/>
            <a:tailEnd/>
          </a:ln>
          <a:effectLst/>
        </p:spPr>
      </p:pic>
      <p:sp>
        <p:nvSpPr>
          <p:cNvPr id="8" name="Text Placeholder 7"/>
          <p:cNvSpPr>
            <a:spLocks noGrp="1"/>
          </p:cNvSpPr>
          <p:nvPr>
            <p:ph type="body" sz="half" idx="2"/>
          </p:nvPr>
        </p:nvSpPr>
        <p:spPr/>
        <p:txBody>
          <a:bodyPr/>
          <a:lstStyle/>
          <a:p>
            <a:r>
              <a:rPr lang="en-US" dirty="0"/>
              <a:t>The risk matrix is a powerful tool for analysis and evaluation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CCF0E-9D7C-4337-8173-B0516A02F0BB}"/>
              </a:ext>
            </a:extLst>
          </p:cNvPr>
          <p:cNvSpPr>
            <a:spLocks noGrp="1"/>
          </p:cNvSpPr>
          <p:nvPr>
            <p:ph type="ctrTitle"/>
          </p:nvPr>
        </p:nvSpPr>
        <p:spPr>
          <a:xfrm>
            <a:off x="971599" y="2130425"/>
            <a:ext cx="7486601" cy="1470026"/>
          </a:xfrm>
        </p:spPr>
        <p:txBody>
          <a:bodyPr anchor="ctr">
            <a:normAutofit/>
          </a:bodyPr>
          <a:lstStyle/>
          <a:p>
            <a:r>
              <a:rPr lang="en-ZA" dirty="0"/>
              <a:t>Risk evaluation</a:t>
            </a:r>
          </a:p>
        </p:txBody>
      </p:sp>
      <p:sp>
        <p:nvSpPr>
          <p:cNvPr id="4" name="Text Placeholder 3">
            <a:extLst>
              <a:ext uri="{FF2B5EF4-FFF2-40B4-BE49-F238E27FC236}">
                <a16:creationId xmlns:a16="http://schemas.microsoft.com/office/drawing/2014/main" id="{99396EB6-8993-483A-AC46-2CBA82DD7E25}"/>
              </a:ext>
            </a:extLst>
          </p:cNvPr>
          <p:cNvSpPr>
            <a:spLocks noGrp="1"/>
          </p:cNvSpPr>
          <p:nvPr>
            <p:ph type="subTitle" idx="1"/>
          </p:nvPr>
        </p:nvSpPr>
        <p:spPr>
          <a:xfrm>
            <a:off x="1514499" y="3886200"/>
            <a:ext cx="6400800" cy="1752600"/>
          </a:xfrm>
        </p:spPr>
        <p:txBody>
          <a:bodyPr>
            <a:normAutofit/>
          </a:bodyPr>
          <a:lstStyle/>
          <a:p>
            <a:pPr>
              <a:lnSpc>
                <a:spcPct val="90000"/>
              </a:lnSpc>
            </a:pPr>
            <a:r>
              <a:rPr lang="en-US" sz="2400" dirty="0"/>
              <a:t>Risk evaluation requires identifying the severity of risk hazards, the impacts associated with negative outcomes and the likelihood of these negative outcomes occurring.</a:t>
            </a:r>
            <a:endParaRPr lang="en-ZA" sz="2400" dirty="0"/>
          </a:p>
        </p:txBody>
      </p:sp>
    </p:spTree>
    <p:extLst>
      <p:ext uri="{BB962C8B-B14F-4D97-AF65-F5344CB8AC3E}">
        <p14:creationId xmlns:p14="http://schemas.microsoft.com/office/powerpoint/2010/main" val="3036376969"/>
      </p:ext>
    </p:extLst>
  </p:cSld>
  <p:clrMapOvr>
    <a:masterClrMapping/>
  </p:clrMapOvr>
</p:sld>
</file>

<file path=ppt/theme/theme1.xml><?xml version="1.0" encoding="utf-8"?>
<a:theme xmlns:a="http://schemas.openxmlformats.org/drawingml/2006/main" name="Office Theme">
  <a:themeElements>
    <a:clrScheme name="GFRAS">
      <a:dk1>
        <a:srgbClr val="111111"/>
      </a:dk1>
      <a:lt1>
        <a:sysClr val="window" lastClr="FFFFFF"/>
      </a:lt1>
      <a:dk2>
        <a:srgbClr val="111111"/>
      </a:dk2>
      <a:lt2>
        <a:srgbClr val="EEECE1"/>
      </a:lt2>
      <a:accent1>
        <a:srgbClr val="003087"/>
      </a:accent1>
      <a:accent2>
        <a:srgbClr val="046A38"/>
      </a:accent2>
      <a:accent3>
        <a:srgbClr val="9BBB59"/>
      </a:accent3>
      <a:accent4>
        <a:srgbClr val="8064A2"/>
      </a:accent4>
      <a:accent5>
        <a:srgbClr val="4BACC6"/>
      </a:accent5>
      <a:accent6>
        <a:srgbClr val="F79646"/>
      </a:accent6>
      <a:hlink>
        <a:srgbClr val="0000FF"/>
      </a:hlink>
      <a:folHlink>
        <a:srgbClr val="800080"/>
      </a:folHlink>
    </a:clrScheme>
    <a:fontScheme name="GFR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4131</TotalTime>
  <Words>1856</Words>
  <Application>Microsoft Office PowerPoint</Application>
  <PresentationFormat>On-screen Show (4:3)</PresentationFormat>
  <Paragraphs>236</Paragraphs>
  <Slides>55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Tahoma</vt:lpstr>
      <vt:lpstr>Wingdings</vt:lpstr>
      <vt:lpstr>Office Theme</vt:lpstr>
      <vt:lpstr>Risk Management and Adaptation in Extension and Advisory Services</vt:lpstr>
      <vt:lpstr>The role of risk and adaptation management</vt:lpstr>
      <vt:lpstr>Introduction to risks, climate science and climate change in Rwandan context</vt:lpstr>
      <vt:lpstr>Overview</vt:lpstr>
      <vt:lpstr>Understanding concept of risk, uncertainty and risk management</vt:lpstr>
      <vt:lpstr>Risk determinants</vt:lpstr>
      <vt:lpstr>Vulnerability</vt:lpstr>
      <vt:lpstr>Risk analysis and evaluation</vt:lpstr>
      <vt:lpstr>Risk evaluation</vt:lpstr>
      <vt:lpstr>Risk perception and human behaviour</vt:lpstr>
      <vt:lpstr>Understanding statistics</vt:lpstr>
      <vt:lpstr>Risk management steps</vt:lpstr>
      <vt:lpstr>Adaptation and climate change</vt:lpstr>
      <vt:lpstr>Overview</vt:lpstr>
      <vt:lpstr>Climate science</vt:lpstr>
      <vt:lpstr>Climate science</vt:lpstr>
      <vt:lpstr>Vulnerability to climate change</vt:lpstr>
      <vt:lpstr>Extreme events</vt:lpstr>
      <vt:lpstr>Climate change and agriculture</vt:lpstr>
      <vt:lpstr>Global warming</vt:lpstr>
      <vt:lpstr>Climate change and socio-economics</vt:lpstr>
      <vt:lpstr>Types of capital</vt:lpstr>
      <vt:lpstr>Climate change and health</vt:lpstr>
      <vt:lpstr>Major risks: Malaria</vt:lpstr>
      <vt:lpstr>Major risks: Waterborne disease</vt:lpstr>
      <vt:lpstr>Adaptation planning and implementation steps</vt:lpstr>
      <vt:lpstr>Understanding adaptation and climate smart agriculture (CSA) in Rwanda context.</vt:lpstr>
      <vt:lpstr>Overview</vt:lpstr>
      <vt:lpstr>Adaptation in the context of climate change </vt:lpstr>
      <vt:lpstr>Factors affecting adaptive capacity of farmers to climate change</vt:lpstr>
      <vt:lpstr>The concept of Climate Smart Agriculture (CSA)</vt:lpstr>
      <vt:lpstr>Objectives of climate Smart agriculture</vt:lpstr>
      <vt:lpstr>Examples of Climate Smart Agriculture practices applicable in Rwanda</vt:lpstr>
      <vt:lpstr>Climate Smart Agriculture best practices and technologies for smallholder farmers</vt:lpstr>
      <vt:lpstr>Climate information services</vt:lpstr>
      <vt:lpstr>Contribution of climate information services</vt:lpstr>
      <vt:lpstr>Agriculture Extension and advisory services for climate smart agriculture </vt:lpstr>
      <vt:lpstr>Overview</vt:lpstr>
      <vt:lpstr>EAS in mitigating risk and uncertainty</vt:lpstr>
      <vt:lpstr>Risks faced by farmers</vt:lpstr>
      <vt:lpstr>Climate forecasts</vt:lpstr>
      <vt:lpstr>Climate prediction example</vt:lpstr>
      <vt:lpstr>Market forecasts</vt:lpstr>
      <vt:lpstr>Best practices</vt:lpstr>
      <vt:lpstr>Gender and other adaptive options to Climate change</vt:lpstr>
      <vt:lpstr>Overview</vt:lpstr>
      <vt:lpstr>What is gender?</vt:lpstr>
      <vt:lpstr>Gender mainstreaming in Climate smart agriculture</vt:lpstr>
      <vt:lpstr>Impact of Climate change on gender </vt:lpstr>
      <vt:lpstr>Gender equality in the three pillars of Climate smart agriculture</vt:lpstr>
      <vt:lpstr>Common extreme events and their adoption strategies </vt:lpstr>
      <vt:lpstr>Monitoring the implementation of Climate Smart Agriculture  practices </vt:lpstr>
      <vt:lpstr>Defining monitoring and evaluation for climate-smart agriculture</vt:lpstr>
      <vt:lpstr>Common outputs, outcomes and impacts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Herman de Bruin</dc:creator>
  <cp:lastModifiedBy>Herman de Bruin</cp:lastModifiedBy>
  <cp:revision>127</cp:revision>
  <dcterms:created xsi:type="dcterms:W3CDTF">2016-06-22T13:35:24Z</dcterms:created>
  <dcterms:modified xsi:type="dcterms:W3CDTF">2021-06-19T13:33:55Z</dcterms:modified>
</cp:coreProperties>
</file>